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256" r:id="rId2"/>
    <p:sldId id="510" r:id="rId3"/>
    <p:sldId id="627" r:id="rId4"/>
    <p:sldId id="457" r:id="rId5"/>
    <p:sldId id="537" r:id="rId6"/>
    <p:sldId id="617" r:id="rId7"/>
    <p:sldId id="618" r:id="rId8"/>
    <p:sldId id="611" r:id="rId9"/>
    <p:sldId id="525" r:id="rId10"/>
    <p:sldId id="526" r:id="rId11"/>
    <p:sldId id="516" r:id="rId12"/>
    <p:sldId id="615" r:id="rId13"/>
    <p:sldId id="631" r:id="rId14"/>
    <p:sldId id="512" r:id="rId15"/>
    <p:sldId id="530" r:id="rId16"/>
    <p:sldId id="616" r:id="rId17"/>
    <p:sldId id="612" r:id="rId18"/>
    <p:sldId id="619" r:id="rId19"/>
    <p:sldId id="623" r:id="rId20"/>
    <p:sldId id="624" r:id="rId21"/>
    <p:sldId id="613" r:id="rId22"/>
    <p:sldId id="620" r:id="rId23"/>
    <p:sldId id="614" r:id="rId24"/>
    <p:sldId id="621" r:id="rId25"/>
    <p:sldId id="625" r:id="rId26"/>
    <p:sldId id="626" r:id="rId27"/>
    <p:sldId id="609" r:id="rId28"/>
    <p:sldId id="622" r:id="rId29"/>
    <p:sldId id="630" r:id="rId30"/>
    <p:sldId id="628" r:id="rId31"/>
    <p:sldId id="502" r:id="rId32"/>
    <p:sldId id="610" r:id="rId33"/>
    <p:sldId id="597" r:id="rId34"/>
    <p:sldId id="503" r:id="rId35"/>
    <p:sldId id="488" r:id="rId36"/>
    <p:sldId id="606" r:id="rId37"/>
  </p:sldIdLst>
  <p:sldSz cx="9144000" cy="6858000" type="screen4x3"/>
  <p:notesSz cx="10234613" cy="71040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00B0F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DF89"/>
    <a:srgbClr val="F4F1F2"/>
    <a:srgbClr val="BD92DE"/>
    <a:srgbClr val="C2E0FF"/>
    <a:srgbClr val="8CCFF4"/>
    <a:srgbClr val="CC0067"/>
    <a:srgbClr val="FF009A"/>
    <a:srgbClr val="00FC10"/>
    <a:srgbClr val="D1ED05"/>
    <a:srgbClr val="FFF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1" autoAdjust="0"/>
    <p:restoredTop sz="91753" autoAdjust="0"/>
  </p:normalViewPr>
  <p:slideViewPr>
    <p:cSldViewPr>
      <p:cViewPr varScale="1">
        <p:scale>
          <a:sx n="78" d="100"/>
          <a:sy n="78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6149"/>
    </p:cViewPr>
  </p:sorterViewPr>
  <p:notesViewPr>
    <p:cSldViewPr>
      <p:cViewPr varScale="1">
        <p:scale>
          <a:sx n="48" d="100"/>
          <a:sy n="48" d="100"/>
        </p:scale>
        <p:origin x="3207" y="55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7.xml"/><Relationship Id="rId18" Type="http://schemas.openxmlformats.org/officeDocument/2006/relationships/slide" Target="slides/slide3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6.xml"/><Relationship Id="rId17" Type="http://schemas.openxmlformats.org/officeDocument/2006/relationships/slide" Target="slides/slide31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20" Type="http://schemas.openxmlformats.org/officeDocument/2006/relationships/slide" Target="slides/slide35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5.xml"/><Relationship Id="rId5" Type="http://schemas.openxmlformats.org/officeDocument/2006/relationships/slide" Target="slides/slide5.xml"/><Relationship Id="rId15" Type="http://schemas.openxmlformats.org/officeDocument/2006/relationships/slide" Target="slides/slide23.xml"/><Relationship Id="rId10" Type="http://schemas.openxmlformats.org/officeDocument/2006/relationships/slide" Target="slides/slide13.xml"/><Relationship Id="rId19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246" y="1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CAC7A43F-F34C-4553-8286-44E67F10623C}" type="datetime1">
              <a:rPr lang="en-GB" smtClean="0">
                <a:latin typeface="+mn-lt"/>
              </a:rPr>
              <a:t>01/07/2025</a:t>
            </a:fld>
            <a:endParaRPr lang="en-GB" dirty="0">
              <a:latin typeface="+mn-lt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747627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© Ginny Stacey 2025</a:t>
            </a:r>
            <a:endParaRPr lang="en-GB" dirty="0">
              <a:latin typeface="+mn-lt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246" y="6747627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3A54C42C-E5E6-4E84-93DF-42CC496A093C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435785" cy="355597"/>
          </a:xfrm>
          <a:prstGeom prst="rect">
            <a:avLst/>
          </a:prstGeom>
        </p:spPr>
        <p:txBody>
          <a:bodyPr vert="horz" lIns="93732" tIns="46865" rIns="93732" bIns="46865" rtlCol="0"/>
          <a:lstStyle>
            <a:lvl1pPr algn="l">
              <a:defRPr sz="1200"/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Somerville College 2025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910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6" y="1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0EE2E199-EE81-4064-B7DD-272C325F42ED}" type="datetime1">
              <a:rPr lang="en-GB" smtClean="0"/>
              <a:t>01/07/2025</a:t>
            </a:fld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0100" y="531813"/>
            <a:ext cx="3554413" cy="2665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4431"/>
            <a:ext cx="8187690" cy="31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7627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6" y="6747627"/>
            <a:ext cx="4434999" cy="3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7" rIns="99057" bIns="4952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B06D3AA1-B0F1-41C9-9D92-A1403548F0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933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© Ginny Stacey 2025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B98D9-6925-45DD-A08C-DEFF197127A0}" type="slidenum">
              <a:rPr lang="en-GB"/>
              <a:pPr/>
              <a:t>1</a:t>
            </a:fld>
            <a:endParaRPr lang="en-GB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Tablet on stop</a:t>
            </a:r>
            <a:r>
              <a:rPr lang="en-GB" baseline="0" dirty="0"/>
              <a:t> watch &gt; easy to reset; has no noise; I’m free to adjust the stop</a:t>
            </a:r>
          </a:p>
          <a:p>
            <a:pPr eaLnBrk="1" hangingPunct="1"/>
            <a:endParaRPr lang="en-GB" baseline="0" dirty="0"/>
          </a:p>
          <a:p>
            <a:pPr eaLnBrk="1" hangingPunct="1"/>
            <a:r>
              <a:rPr lang="en-GB" baseline="0" dirty="0"/>
              <a:t>Word doc for mind exercise</a:t>
            </a:r>
          </a:p>
          <a:p>
            <a:pPr eaLnBrk="1" hangingPunct="1"/>
            <a:r>
              <a:rPr lang="en-GB" dirty="0"/>
              <a:t>Book 1 p 274 visualisation text</a:t>
            </a:r>
          </a:p>
          <a:p>
            <a:pPr eaLnBrk="1" hangingPunct="1"/>
            <a:r>
              <a:rPr lang="en-GB" dirty="0"/>
              <a:t>Movement text</a:t>
            </a:r>
          </a:p>
          <a:p>
            <a:pPr eaLnBrk="1" hangingPunct="1"/>
            <a:r>
              <a:rPr lang="en-GB" dirty="0"/>
              <a:t>dictation– Soldier Hans Anderson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When running a Power point show, the b-key toggles the screen blank, with light off.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sz="4200" dirty="0"/>
              <a:t>Mouse click to move slide or not &gt; transitions tab | check box under Advance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A9D7596-3AFA-4300-92E5-1B6A7842A3E7}" type="datetime1">
              <a:rPr lang="en-GB" smtClean="0"/>
              <a:t>01/07/2025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ANIMATION:</a:t>
            </a:r>
          </a:p>
          <a:p>
            <a:pPr defTabSz="966081">
              <a:defRPr/>
            </a:pPr>
            <a:r>
              <a:rPr lang="en-GB" dirty="0"/>
              <a:t>fly in: 4 pigeons, singly</a:t>
            </a:r>
          </a:p>
          <a:p>
            <a:pPr defTabSz="966081">
              <a:defRPr/>
            </a:pPr>
            <a:r>
              <a:rPr lang="en-GB" dirty="0"/>
              <a:t>	5</a:t>
            </a:r>
            <a:r>
              <a:rPr lang="en-GB" baseline="30000" dirty="0"/>
              <a:t>th</a:t>
            </a:r>
            <a:r>
              <a:rPr lang="en-GB" dirty="0"/>
              <a:t> in and 1</a:t>
            </a:r>
            <a:r>
              <a:rPr lang="en-GB" baseline="30000" dirty="0"/>
              <a:t>st</a:t>
            </a:r>
            <a:r>
              <a:rPr lang="en-GB" dirty="0"/>
              <a:t> out</a:t>
            </a:r>
          </a:p>
          <a:p>
            <a:pPr defTabSz="966081">
              <a:defRPr/>
            </a:pPr>
            <a:r>
              <a:rPr lang="en-GB" dirty="0"/>
              <a:t>Seems to be an extra click at the</a:t>
            </a:r>
            <a:r>
              <a:rPr lang="en-GB" baseline="0" dirty="0"/>
              <a:t> end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TechEdMarketing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B230AB71-E060-4117-B761-477977154D24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ANIMATION:</a:t>
            </a:r>
          </a:p>
          <a:p>
            <a:pPr defTabSz="966081">
              <a:defRPr/>
            </a:pPr>
            <a:r>
              <a:rPr lang="en-GB" dirty="0"/>
              <a:t>fly in: 4 pigeons, singly</a:t>
            </a:r>
          </a:p>
          <a:p>
            <a:pPr defTabSz="966081">
              <a:defRPr/>
            </a:pPr>
            <a:r>
              <a:rPr lang="en-GB" dirty="0"/>
              <a:t>	5</a:t>
            </a:r>
            <a:r>
              <a:rPr lang="en-GB" baseline="30000" dirty="0"/>
              <a:t>th</a:t>
            </a:r>
            <a:r>
              <a:rPr lang="en-GB" dirty="0"/>
              <a:t> in and 1</a:t>
            </a:r>
            <a:r>
              <a:rPr lang="en-GB" baseline="30000" dirty="0"/>
              <a:t>st</a:t>
            </a:r>
            <a:r>
              <a:rPr lang="en-GB" dirty="0"/>
              <a:t> out</a:t>
            </a:r>
          </a:p>
          <a:p>
            <a:pPr defTabSz="966081">
              <a:defRPr/>
            </a:pPr>
            <a:r>
              <a:rPr lang="en-GB" dirty="0"/>
              <a:t>Seems to be an extra click at the</a:t>
            </a:r>
            <a:r>
              <a:rPr lang="en-GB" baseline="0" dirty="0"/>
              <a:t> end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TechEdMarketing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E0EE9EAD-AC26-4207-B4BF-75A601066BF7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0301-3AF3-47E0-E018-04C0D34ED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8907E-655B-7DBA-16C4-D658B8686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63A5F-2CEF-CDE3-FF9C-D64AB8F22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4CA248E-2DE5-10A8-4FEA-065935667969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Diocese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E7408-7129-817C-A14B-86C182A8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B6B49-32C0-E832-76ED-5A0FD569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5152F-B864-23EB-712B-E4DD9418BB1E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597F3392-422E-4E43-843C-8B4C16346610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AD6C-97DA-D3A0-5F7C-22557EE7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A1CF-D8F6-DA36-DC66-99BFF4D50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E10BA-7C39-420F-8B55-8F7FD0120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2BB2208-378A-A42B-D4C4-23C99D59C36B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Diocese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0E90-CBEA-2DFF-2E11-A8821307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1678-F043-775F-7914-6EF4C9AB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64B2A-F73B-F33F-CE75-41C7081AE038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597F3392-422E-4E43-843C-8B4C16346610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9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TechEdMarketing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89493FED-2B5F-48E0-A976-083FFD3DC2CC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04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Diocese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0B8AA3AC-B7E0-4BB9-81E7-D8E3041814FA}" type="datetime1">
              <a:rPr lang="en-GB" smtClean="0"/>
              <a:t>01/07/2025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25CC-B895-0841-1E1B-D45465AD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AEBB0-7C29-42DF-5E5F-F146767D7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19A57-97C4-0BB0-C2D2-CF00F2B93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EDF73E5-CC37-0563-CCA7-B15667DD968C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Oxford Diocese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855B-9498-DA58-33CF-FD9AB58D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050-4413-F088-AE0B-6AE11AF2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F5EDE-6D67-0239-008A-23E9C7D9179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9CFB3D88-227A-4082-8571-B59E055816FA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68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3B876-5419-2220-1D91-92EFEC838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B0294-FA4D-5926-7B6A-FC6B1372A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B7E7A-B86E-47DF-53CA-2B14B4F9F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30CE448-8D7E-7C0F-53C5-A087321EF47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FE2E-977E-524E-9D4B-288F8A15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8FC1-4BE3-DA30-0EC6-25F4E21E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B23B1-F72B-CA97-2A35-0F5A66A8001F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5C1A89F2-7301-40EB-A2B0-7D0FD4D85942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7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5D76-C282-DFC1-A3C6-5FCC0B0A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75FBA-A4BF-996B-0E86-A423BCA97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1443B-45C6-4E28-891F-1EE876F03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C31143-EB46-22FE-7B63-EDA7C6E99CF5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60833-93FE-FA96-BB64-081BC8CC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25F98-24B8-A03D-E846-6F557EF3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B924B-AE09-0844-C5BE-091C2ABB725B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FDDCF43B-683C-453A-99CF-B2BC0A297CAE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9C01A-F57C-9355-BC4C-C4D46727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6D684-8280-D7A6-AB02-845466FF1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2AD5C-E8F1-5CAC-E92C-3F5747493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3CBFF9B-83C3-3E4F-C7AC-984E28AE53A2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54A9F-2611-479F-46E0-48825DC9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2E4D-314E-F809-F582-3DBF7388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EF775-659A-D8E5-EF5A-71B879F3C112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DDD2EFC1-8B76-4D30-804B-A6C84BD777FC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2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© Ginny Stacey 2025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B98D9-6925-45DD-A08C-DEFF197127A0}" type="slidenum">
              <a:rPr lang="en-GB"/>
              <a:pPr/>
              <a:t>2</a:t>
            </a:fld>
            <a:endParaRPr lang="en-GB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Alarm set on tablet</a:t>
            </a:r>
          </a:p>
          <a:p>
            <a:pPr eaLnBrk="1" hangingPunct="1"/>
            <a:r>
              <a:rPr lang="en-GB" dirty="0"/>
              <a:t>Tablet on stop</a:t>
            </a:r>
            <a:r>
              <a:rPr lang="en-GB" baseline="0" dirty="0"/>
              <a:t> watch &gt; easy to reset; has no noise; I’m free to adjust the stop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When running a Power point show, the b-key toggles the screen blank, with light off.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sz="4200" dirty="0"/>
              <a:t>Mouse click to move slide or not &gt; transitions tab | check box under Advance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321D0A6-386F-4A54-91EF-7DF075F331D5}" type="datetime1">
              <a:rPr lang="en-GB" smtClean="0"/>
              <a:t>01/07/2025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0DA1-8247-45AE-462B-EC8F25B1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F57BC-749A-25D5-4777-F28FEC13C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8335C-89DE-B426-CC8C-FD48560DF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F0B0E87-C142-8218-062C-EF7F367C4F7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27F3-3C9C-571B-B8E2-72A19289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0CF5-D737-25AA-E8FA-75438253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0B324-B059-A20B-9F4E-FE5D5D59BC76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CC6F93EB-BFDC-4187-AC6B-881C0AC74B52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65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2DA15E7-A8A9-488A-B9F3-A7578CCA861B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49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ED1A4BF-A9C5-45DE-AC4E-AD4BAB6F45A0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2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r>
              <a:rPr lang="en-GB" baseline="0" dirty="0"/>
              <a:t>Notes for future:</a:t>
            </a:r>
          </a:p>
          <a:p>
            <a:endParaRPr lang="en-GB" baseline="0" dirty="0"/>
          </a:p>
          <a:p>
            <a:r>
              <a:rPr lang="en-GB" dirty="0"/>
              <a:t>To produce out line in Word: MS office button &gt; publish &gt; create handouts in word &gt; outline only</a:t>
            </a:r>
          </a:p>
          <a:p>
            <a:r>
              <a:rPr lang="en-GB" dirty="0"/>
              <a:t>In Word&gt;</a:t>
            </a:r>
            <a:r>
              <a:rPr lang="en-GB" baseline="0" dirty="0"/>
              <a:t> alter text font &amp; size / put everything into bullets and out again to get rid of non standard line feed character.</a:t>
            </a:r>
          </a:p>
          <a:p>
            <a:r>
              <a:rPr lang="en-GB" baseline="0" dirty="0"/>
              <a:t>Set paragraph margins etc to something reasonable.</a:t>
            </a:r>
          </a:p>
          <a:p>
            <a:r>
              <a:rPr lang="en-GB" baseline="0" dirty="0"/>
              <a:t>Then edit as required.</a:t>
            </a:r>
          </a:p>
          <a:p>
            <a:endParaRPr lang="en-GB" baseline="0" dirty="0"/>
          </a:p>
          <a:p>
            <a:r>
              <a:rPr lang="en-GB" baseline="0" dirty="0"/>
              <a:t>Or notice the outline tab &amp; copy &amp; paste from there.  Same amount of editing needed.  A list of slides is very useful.</a:t>
            </a:r>
            <a:endParaRPr lang="en-GB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CEBA11CF-8288-4A60-BEF6-E87FE0ACE45C}" type="datetime1">
              <a:rPr lang="en-GB" smtClean="0"/>
              <a:t>01/07/2025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5B97A46-F3CC-48E5-925B-DDD380975B29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BC32-0C5D-D2AC-7FCD-59015B40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E2E15-543A-0E72-CA81-7B0D77401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46413-2BBB-08D3-FADC-7160970B5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B17E0A8-C11E-CCAA-A42B-617D129911E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64D09-EAC1-AD53-2DFB-75DB74A351E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69754A2-3649-482D-8CE3-9D4FA1EC2533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9E38F-5B07-EBC9-2325-063C26B04A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783C9-DF62-0FA0-D4C3-5C5B39670C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2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E53408D2-05A6-457A-A1AE-80402EF508CE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5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BD54523-1924-4C8C-81D7-1F9E0B669516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1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05357-6EF2-6E38-A939-190CDA1B4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3CCF4-67F3-A788-603A-D6400530D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702D3-65EB-7F10-00C2-3AE8915B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68FF244-C70A-1226-1489-ED5DB875586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46C36-2178-CBE1-3D8A-825173C15F6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CB8723C-6DE9-46F1-A684-6348BECC24B3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453ED-6ADB-CDC0-3971-A310D504B4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D87F6-50B6-1C95-0AFD-3E077A9D8C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5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5B1FE-1676-D301-A90F-03F94CD89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D690B-85F5-E2CF-95B1-2F697818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85122-A353-40E6-B24D-4FE5A17CF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7CA13B7-9BAD-8D61-9C5A-51F5BC80EA5A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A67A2-2322-D6D2-B190-B62CDCD7674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63C9565-A195-4E25-A4A7-8F52868556A7}" type="datetime1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D311B-1014-5562-C86F-8273DCFA7E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8624-95AC-C5B2-E420-B4710300D4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7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49D5-E20B-945A-376A-A77B62D3C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FAFE6-1A0C-62DA-E056-ED13A38BE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8A40D-67D7-245C-8E49-5C39417BD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0385195-96EC-72A4-6F07-916FA150B08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Somerville College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2D84-E7FA-3153-310E-BCC3A719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D381E-F8FA-3DAB-C6CC-A04FA41D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B7736-04C4-574C-3EE6-FAC529341FB9}"/>
              </a:ext>
            </a:extLst>
          </p:cNvPr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4F94FBA7-5FE0-403C-9392-DD95E8DA9AF0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5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ANIMATION:</a:t>
            </a:r>
          </a:p>
          <a:p>
            <a:pPr defTabSz="966081">
              <a:defRPr/>
            </a:pPr>
            <a:r>
              <a:rPr lang="en-GB" dirty="0"/>
              <a:t>fly in: 4 pigeons, singly</a:t>
            </a:r>
          </a:p>
          <a:p>
            <a:pPr defTabSz="966081">
              <a:defRPr/>
            </a:pPr>
            <a:r>
              <a:rPr lang="en-GB" dirty="0"/>
              <a:t>	5</a:t>
            </a:r>
            <a:r>
              <a:rPr lang="en-GB" baseline="30000" dirty="0"/>
              <a:t>th</a:t>
            </a:r>
            <a:r>
              <a:rPr lang="en-GB" dirty="0"/>
              <a:t> in and 1</a:t>
            </a:r>
            <a:r>
              <a:rPr lang="en-GB" baseline="30000" dirty="0"/>
              <a:t>st</a:t>
            </a:r>
            <a:r>
              <a:rPr lang="en-GB" dirty="0"/>
              <a:t> out</a:t>
            </a:r>
          </a:p>
          <a:p>
            <a:pPr defTabSz="966081">
              <a:defRPr/>
            </a:pPr>
            <a:r>
              <a:rPr lang="en-GB" dirty="0"/>
              <a:t>Seems to be an extra click at the</a:t>
            </a:r>
            <a:r>
              <a:rPr lang="en-GB" baseline="0" dirty="0"/>
              <a:t> end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TechEdMarketing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D3AA1-B0F1-41C9-9D92-A1403548F0B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fld id="{0A445F74-7C85-4296-9E45-251B01477EAF}" type="datetime1">
              <a:rPr lang="en-GB" smtClean="0"/>
              <a:t>01/07/2025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AFDC-464F-4306-9FA3-446F7381FF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8736-B526-4DA0-84FB-F292791F9A0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638F-11DF-4811-9B65-5DBB58C4EB2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BB2E-3DC2-454A-9EE1-F4FAB3DE4C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652973E-4D1C-4D5A-B9A1-F1678E9EEA4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7687E32-37BB-494F-BADF-989DA643C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0D66-B34B-4254-9130-EFAB042968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E08A-B4AA-420F-B0F3-E70AA2A32A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4BB3-8B89-4C81-94B5-7045D47A6D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Ginny Stacey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3477039-85FE-4A18-8864-EEEC391BFD0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yslexia-strategi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1 July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clock in view – time right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ending alarm set: 18 mins</a:t>
            </a:r>
          </a:p>
          <a:p>
            <a:pPr marL="0" indent="0" algn="ctr">
              <a:buNone/>
            </a:pPr>
            <a:br>
              <a:rPr lang="en-GB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pointer option: visible, green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count-up timer in hand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FAFDC-464F-4306-9FA3-446F7381FFD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1B933ACD-7759-1A25-1271-BCBB7353369E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10" y="3068960"/>
            <a:ext cx="7086508" cy="219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705" y="860752"/>
            <a:ext cx="6948264" cy="1143000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GB" dirty="0"/>
              <a:t>No learning –</a:t>
            </a:r>
            <a:br>
              <a:rPr lang="en-GB" dirty="0"/>
            </a:br>
            <a:r>
              <a:rPr lang="en-GB" dirty="0"/>
              <a:t>spelling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848CC5-E42B-546E-F14D-D0367A10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608D5-2B70-4EA9-89EB-7EFCA35A09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23728" y="3631376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4911" y="3631376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705" y="3630994"/>
            <a:ext cx="723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080" y="3631376"/>
            <a:ext cx="723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8264" y="3630995"/>
            <a:ext cx="4203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B125B3-855D-A3CE-5753-DB5415B6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7086508" cy="219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48264" cy="1143000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GB" sz="4000" dirty="0"/>
              <a:t>No learning –</a:t>
            </a:r>
            <a:br>
              <a:rPr lang="en-GB" sz="4000" dirty="0"/>
            </a:br>
            <a:r>
              <a:rPr lang="en-GB" sz="4000" dirty="0"/>
              <a:t>reading comprehension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F0FA180-002F-38C6-6191-621F22B7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608D5-2B70-4EA9-89EB-7EFCA35A096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30619" y="4057908"/>
            <a:ext cx="135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endParaRPr lang="en-GB" sz="4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7819" y="4057908"/>
            <a:ext cx="120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4018" y="4057908"/>
            <a:ext cx="1414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en-GB" sz="36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4057908"/>
            <a:ext cx="1382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lang="en-GB" sz="4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8169" y="4005064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GB" sz="8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5907" y="4057908"/>
            <a:ext cx="49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D4E171-DB25-48CD-8598-9FC9FD77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0" grpId="0"/>
      <p:bldP spid="20" grpId="1"/>
      <p:bldP spid="21" grpId="0"/>
      <p:bldP spid="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38AB-E1F8-1DD2-62C3-283EAB4F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DA78-5C68-DC15-C6CA-74F1131B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dirty="0"/>
              <a:t>No learning -</a:t>
            </a:r>
            <a:br>
              <a:rPr lang="en-GB" dirty="0"/>
            </a:br>
            <a:r>
              <a:rPr lang="en-GB" dirty="0"/>
              <a:t>processing skills</a:t>
            </a:r>
            <a:endParaRPr lang="en-GB" sz="3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62A1BE-0492-6C40-4B5A-029B2522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66" y="2013919"/>
            <a:ext cx="7727914" cy="3600400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reading: 		e.g. scanning text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writing skills: 	e.g. planning </a:t>
            </a:r>
          </a:p>
          <a:p>
            <a:r>
              <a:rPr lang="en-GB" sz="3600" dirty="0">
                <a:solidFill>
                  <a:srgbClr val="C00000"/>
                </a:solidFill>
              </a:rPr>
              <a:t>taking notes: 	e.g. key words</a:t>
            </a: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listening*: 		e.g. comprehension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speaking*: 		e.g. staying on topic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		many more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78D1F0-3690-4343-44E0-B2544F70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Ginny Stacey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90F8F-E1DC-8D5D-1EF2-5B349447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C489EF-9FE1-42A9-81CF-1C8720D8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A5D7D-307A-10FE-EF8A-FA9A208461CA}"/>
              </a:ext>
            </a:extLst>
          </p:cNvPr>
          <p:cNvSpPr txBox="1"/>
          <p:nvPr/>
        </p:nvSpPr>
        <p:spPr>
          <a:xfrm>
            <a:off x="669427" y="5674948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*oracy skills</a:t>
            </a:r>
          </a:p>
        </p:txBody>
      </p:sp>
    </p:spTree>
    <p:extLst>
      <p:ext uri="{BB962C8B-B14F-4D97-AF65-F5344CB8AC3E}">
        <p14:creationId xmlns:p14="http://schemas.microsoft.com/office/powerpoint/2010/main" val="149103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70EA-2E79-3F29-15C6-B549F6C8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504-314C-D12B-EC37-3EB258E5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skills</a:t>
            </a:r>
            <a:br>
              <a:rPr lang="en-GB" dirty="0"/>
            </a:br>
            <a:r>
              <a:rPr lang="en-GB" dirty="0"/>
              <a:t>to support</a:t>
            </a:r>
            <a:endParaRPr lang="en-GB" sz="3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CCC9E4-A370-CBC9-CFA0-A95293E345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reading: </a:t>
            </a:r>
          </a:p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writing skills: </a:t>
            </a:r>
          </a:p>
          <a:p>
            <a:r>
              <a:rPr lang="en-GB" sz="4000" dirty="0">
                <a:solidFill>
                  <a:srgbClr val="C00000"/>
                </a:solidFill>
              </a:rPr>
              <a:t>taking notes: 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listening*: </a:t>
            </a:r>
          </a:p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speaking*: 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6D3ED-52DF-4BB9-0C4D-4C8106F732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the sub-skills need supporting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>
                    <a:lumMod val="50000"/>
                  </a:schemeClr>
                </a:solidFill>
              </a:rPr>
              <a:t>partial lists in handout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fuller lists in </a:t>
            </a:r>
            <a:r>
              <a:rPr lang="en-GB" sz="3600" i="1" dirty="0">
                <a:solidFill>
                  <a:schemeClr val="accent1">
                    <a:lumMod val="50000"/>
                  </a:schemeClr>
                </a:solidFill>
              </a:rPr>
              <a:t>Gaining Knowledge and Skills with Dyslexia/ SpLDs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729B59-7B20-E81B-C2EB-AF0EF0D9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Ginny Stacey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1FB0D-0468-5C41-EE60-B96C92AA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E4A036-71F3-1FDD-2AD0-0C98FA72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93E3F-B044-5DB2-2E84-49BD90D6C88A}"/>
              </a:ext>
            </a:extLst>
          </p:cNvPr>
          <p:cNvSpPr txBox="1"/>
          <p:nvPr/>
        </p:nvSpPr>
        <p:spPr>
          <a:xfrm>
            <a:off x="669427" y="5674948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*oracy skills</a:t>
            </a:r>
          </a:p>
        </p:txBody>
      </p:sp>
    </p:spTree>
    <p:extLst>
      <p:ext uri="{BB962C8B-B14F-4D97-AF65-F5344CB8AC3E}">
        <p14:creationId xmlns:p14="http://schemas.microsoft.com/office/powerpoint/2010/main" val="428062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570186"/>
          </a:xfrm>
          <a:ln w="28575">
            <a:noFill/>
          </a:ln>
        </p:spPr>
        <p:txBody>
          <a:bodyPr/>
          <a:lstStyle/>
          <a:p>
            <a:r>
              <a:rPr lang="en-GB" sz="3600" dirty="0"/>
              <a:t>Chunking</a:t>
            </a:r>
            <a:br>
              <a:rPr lang="en-GB" sz="3600" dirty="0"/>
            </a:br>
            <a:r>
              <a:rPr lang="en-GB" sz="3600" dirty="0"/>
              <a:t>to increase</a:t>
            </a:r>
            <a:br>
              <a:rPr lang="en-GB" sz="3600" dirty="0"/>
            </a:br>
            <a:r>
              <a:rPr lang="en-GB" sz="3600" dirty="0"/>
              <a:t>working-memory capacity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9732" y="2070163"/>
            <a:ext cx="4824536" cy="260593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creating links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between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different letters, words, ideas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69E2F3-C60C-6B25-FF1F-D91A6D0F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168" y="6271033"/>
            <a:ext cx="3707312" cy="476250"/>
          </a:xfrm>
        </p:spPr>
        <p:txBody>
          <a:bodyPr/>
          <a:lstStyle/>
          <a:p>
            <a:r>
              <a:rPr lang="pl-PL"/>
              <a:t>© Ginny Stacey 2025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87E32-37BB-494F-BADF-989DA643C46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7" y="4149080"/>
            <a:ext cx="1197683" cy="1197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11" y="4647901"/>
            <a:ext cx="446772" cy="504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31202" y="4524534"/>
            <a:ext cx="446772" cy="5046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V="1">
            <a:off x="1898622" y="4484410"/>
            <a:ext cx="560197" cy="821088"/>
            <a:chOff x="2384862" y="2171925"/>
            <a:chExt cx="595847" cy="8907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3819" y="2366353"/>
              <a:ext cx="446772" cy="50468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13820" y="2142967"/>
              <a:ext cx="446772" cy="5046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6851">
              <a:off x="2533937" y="2442515"/>
              <a:ext cx="446772" cy="5046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69329" y="2586949"/>
              <a:ext cx="446772" cy="50468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7" y="4149080"/>
            <a:ext cx="1197683" cy="119768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3A27FDB-6B8F-B700-92A6-BB265A733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1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100"/>
            <a:ext cx="8229600" cy="1143000"/>
          </a:xfrm>
        </p:spPr>
        <p:txBody>
          <a:bodyPr/>
          <a:lstStyle/>
          <a:p>
            <a:r>
              <a:rPr lang="en-GB" dirty="0"/>
              <a:t>Activity –</a:t>
            </a:r>
            <a:br>
              <a:rPr lang="en-GB" dirty="0"/>
            </a:br>
            <a:r>
              <a:rPr lang="en-GB" dirty="0"/>
              <a:t>making links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08748" y="2164759"/>
            <a:ext cx="3240360" cy="3600400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tennis racket</a:t>
            </a:r>
          </a:p>
          <a:p>
            <a:r>
              <a:rPr lang="en-GB" sz="3600" dirty="0">
                <a:solidFill>
                  <a:srgbClr val="C00000"/>
                </a:solidFill>
              </a:rPr>
              <a:t>paperclips</a:t>
            </a: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glue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hat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335DAC-4EBF-47F7-DF8F-8E27976F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EB81E0-34F9-CBE5-6B27-32B1D7220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  <p:sp>
        <p:nvSpPr>
          <p:cNvPr id="6" name="Minus Sign 5">
            <a:extLst>
              <a:ext uri="{FF2B5EF4-FFF2-40B4-BE49-F238E27FC236}">
                <a16:creationId xmlns:a16="http://schemas.microsoft.com/office/drawing/2014/main" id="{C6707EC7-7DFD-73C9-48D1-5925904BD3BC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5873-F9C0-1529-BB9F-2D487A2B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3134-A6D6-2446-CBAA-D9289F3B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5544616" cy="1143000"/>
          </a:xfrm>
        </p:spPr>
        <p:txBody>
          <a:bodyPr/>
          <a:lstStyle/>
          <a:p>
            <a:r>
              <a:rPr lang="en-GB" sz="4000" dirty="0"/>
              <a:t>Skills for making links –</a:t>
            </a:r>
            <a:br>
              <a:rPr lang="en-GB" sz="4000" dirty="0"/>
            </a:br>
            <a:r>
              <a:rPr lang="en-GB" sz="4000" dirty="0"/>
              <a:t>thinking preferences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1C15C-852F-681E-8289-830715B5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6262"/>
            <a:ext cx="4040188" cy="639762"/>
          </a:xfrm>
        </p:spPr>
        <p:txBody>
          <a:bodyPr/>
          <a:lstStyle/>
          <a:p>
            <a:r>
              <a:rPr lang="en-GB" b="0" u="sng" dirty="0"/>
              <a:t> </a:t>
            </a:r>
            <a:r>
              <a:rPr lang="en-GB" sz="2800" b="0" u="sng" dirty="0"/>
              <a:t>Key for                      capturing information</a:t>
            </a:r>
            <a:endParaRPr lang="en-GB" sz="3200" b="0" u="sng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53D3FD-6655-E32C-BBED-7C2739740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verbal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visual</a:t>
            </a:r>
          </a:p>
          <a:p>
            <a:r>
              <a:rPr lang="en-GB" sz="3600" dirty="0">
                <a:solidFill>
                  <a:srgbClr val="C00000"/>
                </a:solidFill>
              </a:rPr>
              <a:t>physical, kinaesthetic</a:t>
            </a: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framework, rationale</a:t>
            </a:r>
            <a:endParaRPr lang="en-GB" sz="3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EDA1C4-DF67-4E4E-801D-F7C79693A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46262"/>
            <a:ext cx="4041775" cy="639762"/>
          </a:xfrm>
        </p:spPr>
        <p:txBody>
          <a:bodyPr/>
          <a:lstStyle/>
          <a:p>
            <a:r>
              <a:rPr lang="en-GB" sz="2800" b="0" u="sng" dirty="0"/>
              <a:t>Additional for memorising, manipulating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C8D7D2-5698-58F0-8031-586FFE1AD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linear vs holistic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Myers-Briggs</a:t>
            </a:r>
          </a:p>
          <a:p>
            <a:r>
              <a:rPr lang="en-GB" sz="3600" dirty="0">
                <a:solidFill>
                  <a:srgbClr val="C00000"/>
                </a:solidFill>
              </a:rPr>
              <a:t>Multiple Intelligences</a:t>
            </a: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sundry extra</a:t>
            </a:r>
          </a:p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other</a:t>
            </a:r>
          </a:p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1C60BA-9C10-8F2B-AA69-D0627583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DD50A-06B2-A143-524B-E0C06954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0FD4A4-5D0A-FBF4-316E-4D272AC88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79512"/>
            <a:ext cx="78165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EE514-5332-E0C8-9160-7F1203B41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6E76F28-212F-93A2-43EB-DB6233761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744" y="1729556"/>
            <a:ext cx="6406622" cy="39316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0E3888-D967-A187-2E17-1306B21B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Clear thinking</a:t>
            </a:r>
            <a:r>
              <a:rPr lang="en-GB" baseline="0" dirty="0">
                <a:solidFill>
                  <a:schemeClr val="bg1"/>
                </a:solidFill>
              </a:rPr>
              <a:t> section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F239D-B8BD-C954-917F-46CFD3F0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D70FB-CBE9-EA8E-10EE-B8FE26B6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F622BF-1747-42F5-0E2E-C438FDABB26E}"/>
              </a:ext>
            </a:extLst>
          </p:cNvPr>
          <p:cNvSpPr/>
          <p:nvPr/>
        </p:nvSpPr>
        <p:spPr>
          <a:xfrm>
            <a:off x="2641220" y="1484784"/>
            <a:ext cx="2450115" cy="1678124"/>
          </a:xfrm>
          <a:prstGeom prst="ellipse">
            <a:avLst/>
          </a:prstGeom>
          <a:noFill/>
          <a:ln w="57150">
            <a:solidFill>
              <a:srgbClr val="C2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A93D-F6BC-317E-82E2-B1E53B42B0FE}"/>
              </a:ext>
            </a:extLst>
          </p:cNvPr>
          <p:cNvSpPr txBox="1"/>
          <p:nvPr/>
        </p:nvSpPr>
        <p:spPr>
          <a:xfrm>
            <a:off x="539552" y="1196752"/>
            <a:ext cx="2237664" cy="1815882"/>
          </a:xfrm>
          <a:prstGeom prst="rect">
            <a:avLst/>
          </a:prstGeom>
          <a:solidFill>
            <a:srgbClr val="C2E0FF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calm pulse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erratic pulse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full brain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energy cut-off</a:t>
            </a:r>
          </a:p>
        </p:txBody>
      </p:sp>
    </p:spTree>
    <p:extLst>
      <p:ext uri="{BB962C8B-B14F-4D97-AF65-F5344CB8AC3E}">
        <p14:creationId xmlns:p14="http://schemas.microsoft.com/office/powerpoint/2010/main" val="7187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6E213B-2F83-91BA-63F6-DADAD5D3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and breathing rhythms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C71527-BF49-B706-174D-064E1D22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F72024-8EA4-F976-72E8-BF76E134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329F7B-EEAD-A79B-E465-45A69E9D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44" y="321804"/>
            <a:ext cx="659542" cy="955662"/>
          </a:xfrm>
          <a:prstGeom prst="rect">
            <a:avLst/>
          </a:prstGeom>
        </p:spPr>
      </p:pic>
      <p:pic>
        <p:nvPicPr>
          <p:cNvPr id="12" name="Picture 11" descr="A graph of a heart rate&#10;&#10;AI-generated content may be incorrect.">
            <a:extLst>
              <a:ext uri="{FF2B5EF4-FFF2-40B4-BE49-F238E27FC236}">
                <a16:creationId xmlns:a16="http://schemas.microsoft.com/office/drawing/2014/main" id="{BB826F03-6CE8-248D-5F8C-9A04BB910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2" y="1266443"/>
            <a:ext cx="5070308" cy="5006797"/>
          </a:xfrm>
          <a:prstGeom prst="rect">
            <a:avLst/>
          </a:prstGeom>
        </p:spPr>
      </p:pic>
      <p:pic>
        <p:nvPicPr>
          <p:cNvPr id="14" name="Picture 13" descr="A logo with a blue circle and a white circle&#10;&#10;AI-generated content may be incorrect.">
            <a:extLst>
              <a:ext uri="{FF2B5EF4-FFF2-40B4-BE49-F238E27FC236}">
                <a16:creationId xmlns:a16="http://schemas.microsoft.com/office/drawing/2014/main" id="{156D6A97-2BE4-1762-BDA4-20DD22E74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8" y="4767989"/>
            <a:ext cx="1226948" cy="1010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274B89-2BF5-9031-14C5-7C1685028467}"/>
              </a:ext>
            </a:extLst>
          </p:cNvPr>
          <p:cNvSpPr txBox="1"/>
          <p:nvPr/>
        </p:nvSpPr>
        <p:spPr>
          <a:xfrm>
            <a:off x="290803" y="5947676"/>
            <a:ext cx="195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Watkins,2014 </a:t>
            </a:r>
          </a:p>
        </p:txBody>
      </p:sp>
    </p:spTree>
    <p:extLst>
      <p:ext uri="{BB962C8B-B14F-4D97-AF65-F5344CB8AC3E}">
        <p14:creationId xmlns:p14="http://schemas.microsoft.com/office/powerpoint/2010/main" val="18310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FB414-0F90-0851-2DC6-222920B9D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437A4B-E7DB-2DAB-8CFF-9253F394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brain or partial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B65FFD-F47C-1339-923E-5C03DFE8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75CD7-2940-89F8-192E-A02633BC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656CC5-1911-F07A-8E2C-0707CEE7E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26" y="321804"/>
            <a:ext cx="659542" cy="955662"/>
          </a:xfrm>
          <a:prstGeom prst="rect">
            <a:avLst/>
          </a:prstGeom>
        </p:spPr>
      </p:pic>
      <p:pic>
        <p:nvPicPr>
          <p:cNvPr id="14" name="Picture 13" descr="A logo with a blue circle and a white circle&#10;&#10;AI-generated content may be incorrect.">
            <a:extLst>
              <a:ext uri="{FF2B5EF4-FFF2-40B4-BE49-F238E27FC236}">
                <a16:creationId xmlns:a16="http://schemas.microsoft.com/office/drawing/2014/main" id="{F25DD7A3-165B-78F4-2A43-E2D9D0117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797076"/>
            <a:ext cx="1226948" cy="1010428"/>
          </a:xfrm>
          <a:prstGeom prst="rect">
            <a:avLst/>
          </a:prstGeom>
        </p:spPr>
      </p:pic>
      <p:pic>
        <p:nvPicPr>
          <p:cNvPr id="3" name="Picture 2" descr="A diagram of a person's head&#10;&#10;AI-generated content may be incorrect.">
            <a:extLst>
              <a:ext uri="{FF2B5EF4-FFF2-40B4-BE49-F238E27FC236}">
                <a16:creationId xmlns:a16="http://schemas.microsoft.com/office/drawing/2014/main" id="{8D03A465-9B81-BB45-9CEF-552778725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720286" cy="4235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E6D5E-4530-324C-1251-6EF5720B04D2}"/>
              </a:ext>
            </a:extLst>
          </p:cNvPr>
          <p:cNvSpPr txBox="1"/>
          <p:nvPr/>
        </p:nvSpPr>
        <p:spPr>
          <a:xfrm>
            <a:off x="5106748" y="1628800"/>
            <a:ext cx="251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“DIY Lobotomy”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0F619-A45A-5FD8-8A77-E15696F045F9}"/>
              </a:ext>
            </a:extLst>
          </p:cNvPr>
          <p:cNvSpPr txBox="1"/>
          <p:nvPr/>
        </p:nvSpPr>
        <p:spPr>
          <a:xfrm>
            <a:off x="2191810" y="1631431"/>
            <a:ext cx="1683089" cy="523220"/>
          </a:xfrm>
          <a:prstGeom prst="rect">
            <a:avLst/>
          </a:prstGeom>
          <a:solidFill>
            <a:srgbClr val="F4F1F2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“on”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CAD47-D77B-5BE6-0833-EE8784F2B66C}"/>
              </a:ext>
            </a:extLst>
          </p:cNvPr>
          <p:cNvSpPr txBox="1"/>
          <p:nvPr/>
        </p:nvSpPr>
        <p:spPr>
          <a:xfrm>
            <a:off x="290803" y="5947676"/>
            <a:ext cx="195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Watkins,2014 </a:t>
            </a:r>
          </a:p>
        </p:txBody>
      </p:sp>
    </p:spTree>
    <p:extLst>
      <p:ext uri="{BB962C8B-B14F-4D97-AF65-F5344CB8AC3E}">
        <p14:creationId xmlns:p14="http://schemas.microsoft.com/office/powerpoint/2010/main" val="336559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7"/>
            <a:ext cx="7558608" cy="3744415"/>
          </a:xfrm>
        </p:spPr>
        <p:txBody>
          <a:bodyPr/>
          <a:lstStyle/>
          <a:p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Supporting</a:t>
            </a:r>
            <a:b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Generic</a:t>
            </a:r>
            <a:b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Processing Skills</a:t>
            </a:r>
            <a:b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1 July 2025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5776" y="4591224"/>
            <a:ext cx="3200400" cy="841648"/>
          </a:xfrm>
        </p:spPr>
        <p:txBody>
          <a:bodyPr/>
          <a:lstStyle/>
          <a:p>
            <a:r>
              <a:rPr lang="en-GB" dirty="0"/>
              <a:t>Ginny Stacey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FAFDC-464F-4306-9FA3-446F7381FFD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82CB141-20FB-AADF-EC66-2BCC6E13C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560601"/>
            <a:ext cx="1868428" cy="1972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06CD35-DB0B-ACA1-69A4-DA03666FA3AE}"/>
              </a:ext>
            </a:extLst>
          </p:cNvPr>
          <p:cNvSpPr txBox="1"/>
          <p:nvPr/>
        </p:nvSpPr>
        <p:spPr>
          <a:xfrm>
            <a:off x="6300192" y="4469463"/>
            <a:ext cx="209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timer started</a:t>
            </a:r>
          </a:p>
        </p:txBody>
      </p:sp>
    </p:spTree>
    <p:extLst>
      <p:ext uri="{BB962C8B-B14F-4D97-AF65-F5344CB8AC3E}">
        <p14:creationId xmlns:p14="http://schemas.microsoft.com/office/powerpoint/2010/main" val="4219501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ECB31-3930-BE16-67A3-0C30FBFC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296516C-E6CB-DE26-02FE-568BBA6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for clear thinking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117D333-715C-D7EA-4B7D-5BCC4271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deep breathing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physically relaxing</a:t>
            </a:r>
          </a:p>
          <a:p>
            <a:r>
              <a:rPr lang="en-GB" dirty="0">
                <a:solidFill>
                  <a:srgbClr val="C00000"/>
                </a:solidFill>
              </a:rPr>
              <a:t>mindfulness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short physical movement – Brain Gym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music break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other systems</a:t>
            </a: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951527-36A2-1EB0-243B-1B52D7BA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0A5F35-4F90-D115-FD30-9FD03B37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8C0F-D22C-499F-AFA1-2A647B0F1F5E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F6419C-38A7-1857-8167-CCE1EC9A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26" y="321804"/>
            <a:ext cx="659542" cy="9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6607-CD4D-6886-5C4E-A7EAFC4E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8A3E7B1-628B-2ACE-90D3-899ECF89E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867" y="1700808"/>
            <a:ext cx="6406622" cy="39316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227BE4-F057-2400-4CE0-2057BFC1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3 sets of skills 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1511D-4056-91C8-BF28-EE0B328B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F2C8D-1EBE-BBA9-D3A6-0D9438D8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893E17-621F-124D-F4C1-A8B99D8D08D9}"/>
              </a:ext>
            </a:extLst>
          </p:cNvPr>
          <p:cNvSpPr/>
          <p:nvPr/>
        </p:nvSpPr>
        <p:spPr>
          <a:xfrm>
            <a:off x="3793794" y="1655340"/>
            <a:ext cx="3201411" cy="1678124"/>
          </a:xfrm>
          <a:prstGeom prst="ellipse">
            <a:avLst/>
          </a:prstGeom>
          <a:noFill/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1FB9B-0FF6-04DF-3CD8-CF18268325A3}"/>
              </a:ext>
            </a:extLst>
          </p:cNvPr>
          <p:cNvSpPr txBox="1"/>
          <p:nvPr/>
        </p:nvSpPr>
        <p:spPr>
          <a:xfrm>
            <a:off x="4150522" y="456884"/>
            <a:ext cx="4468787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processing skills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thinking preferences – linking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clear thinking</a:t>
            </a:r>
          </a:p>
        </p:txBody>
      </p:sp>
    </p:spTree>
    <p:extLst>
      <p:ext uri="{BB962C8B-B14F-4D97-AF65-F5344CB8AC3E}">
        <p14:creationId xmlns:p14="http://schemas.microsoft.com/office/powerpoint/2010/main" val="413710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DD0FB-2C79-1B89-4693-0B376AEB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328430-EC36-7217-B2C2-39C0E350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sets of skills</a:t>
            </a:r>
            <a:br>
              <a:rPr lang="en-GB" dirty="0"/>
            </a:br>
            <a:r>
              <a:rPr lang="en-GB" dirty="0"/>
              <a:t>to support processing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066B7-AEB5-8878-4077-DE792CCAF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Prerequisites: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thinking preferences for making links</a:t>
            </a:r>
          </a:p>
          <a:p>
            <a:pPr marL="800100" lvl="2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especially for capturing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methods to maintain clear thinking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Supporting: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processing skills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499E58-4873-4219-2604-30514EDD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96A78D-4447-E68E-BF34-4E08F5E8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B5B84C-9AE3-109E-6124-5BE23F5F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875" y="386281"/>
            <a:ext cx="90524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F429-89A5-79EC-655D-23C2E1FA7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22AA287-8FB3-B064-52B5-27AEA1B85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66" y="1729247"/>
            <a:ext cx="6406622" cy="39316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1F2542-06E5-EE2F-41A3-92F97B2A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Teaching</a:t>
            </a:r>
            <a:r>
              <a:rPr lang="en-GB" baseline="0" dirty="0">
                <a:solidFill>
                  <a:schemeClr val="bg1"/>
                </a:solidFill>
              </a:rPr>
              <a:t> section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A305B-BA04-F728-DBF6-B6E00826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A6BB-663B-30D8-A775-15B21B39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6048E9-335C-E1AC-7F29-029C48D44B84}"/>
              </a:ext>
            </a:extLst>
          </p:cNvPr>
          <p:cNvSpPr/>
          <p:nvPr/>
        </p:nvSpPr>
        <p:spPr>
          <a:xfrm>
            <a:off x="5328142" y="2780928"/>
            <a:ext cx="2450115" cy="1678124"/>
          </a:xfrm>
          <a:prstGeom prst="ellipse">
            <a:avLst/>
          </a:prstGeom>
          <a:noFill/>
          <a:ln w="57150">
            <a:solidFill>
              <a:srgbClr val="B6DF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69379-2F43-9145-A3C1-59CBDABC297C}"/>
              </a:ext>
            </a:extLst>
          </p:cNvPr>
          <p:cNvSpPr txBox="1"/>
          <p:nvPr/>
        </p:nvSpPr>
        <p:spPr>
          <a:xfrm>
            <a:off x="6804248" y="3218039"/>
            <a:ext cx="2041200" cy="1384995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cautions</a:t>
            </a:r>
          </a:p>
        </p:txBody>
      </p:sp>
    </p:spTree>
    <p:extLst>
      <p:ext uri="{BB962C8B-B14F-4D97-AF65-F5344CB8AC3E}">
        <p14:creationId xmlns:p14="http://schemas.microsoft.com/office/powerpoint/2010/main" val="330481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6186-8EDE-5025-07D2-FF13B69B5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1F1F5E9-88AE-A191-2B15-438C2080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C197-7967-1B4E-1608-BC20219E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391815"/>
            <a:ext cx="5688632" cy="4525963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verbal</a:t>
            </a:r>
          </a:p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visual</a:t>
            </a:r>
          </a:p>
          <a:p>
            <a:r>
              <a:rPr lang="en-GB" sz="4000" dirty="0">
                <a:solidFill>
                  <a:srgbClr val="C00000"/>
                </a:solidFill>
              </a:rPr>
              <a:t>physical, kinaesthetic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framework, rationale</a:t>
            </a:r>
            <a:endParaRPr lang="en-GB" sz="4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GB" sz="4000" dirty="0"/>
          </a:p>
          <a:p>
            <a:r>
              <a:rPr lang="en-GB" sz="4000" dirty="0"/>
              <a:t>static material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EFEA0D-9A2F-74B6-1D4A-FF1FC1A6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9890A1-1F1B-FC05-07EA-1DBA7BD5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7E76B9-12A4-3505-C3A7-EFDDD15C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232" y="260648"/>
            <a:ext cx="1039738" cy="1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715ED-C6E8-5545-10AE-32EA0055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DDBD14-7EA9-6D36-433C-F3FCD2D0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the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C4F39-ABF1-84F6-E9EC-663C5DF2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391815"/>
            <a:ext cx="5688632" cy="4525963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deliberately</a:t>
            </a:r>
          </a:p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overtly</a:t>
            </a:r>
          </a:p>
          <a:p>
            <a:r>
              <a:rPr lang="en-GB" sz="4000" dirty="0">
                <a:solidFill>
                  <a:srgbClr val="C00000"/>
                </a:solidFill>
              </a:rPr>
              <a:t>name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immediately relevant</a:t>
            </a:r>
            <a:endParaRPr lang="en-GB" sz="4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regular practice</a:t>
            </a:r>
            <a:endParaRPr lang="en-GB" sz="4000" dirty="0"/>
          </a:p>
          <a:p>
            <a:r>
              <a:rPr lang="en-GB" sz="4000" dirty="0"/>
              <a:t>static material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596ED5-6F13-28E7-2E6A-4CE0A384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FB03FD-EE69-283C-3E8C-90410800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A569092-6ADE-FDD0-9F1F-B6218CE8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232" y="260648"/>
            <a:ext cx="1039738" cy="1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E265-2EF0-1EE2-C1AF-BCFB4C660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BAD2AB-6111-3BA5-A805-1A7EA655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29D3-2360-FE92-D23B-9191D461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844824"/>
            <a:ext cx="5976664" cy="4072954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rote learning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subliminal learning</a:t>
            </a:r>
          </a:p>
          <a:p>
            <a:pPr marL="0" indent="0">
              <a:buNone/>
            </a:pPr>
            <a:endParaRPr lang="en-GB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bg2">
                    <a:lumMod val="75000"/>
                  </a:schemeClr>
                </a:solidFill>
              </a:rPr>
              <a:t>set in stone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out of sight, out of mind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A14B7E-2930-23FC-4A67-770924E0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DC6286-DB28-F172-72AC-BCA66700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A1CF6F-3126-2AAB-4DB1-87149FE0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232" y="260648"/>
            <a:ext cx="1039738" cy="1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131D-FB01-489E-998D-2A4238A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9F7925C-1973-0116-9FFC-D0974112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66" y="1138232"/>
            <a:ext cx="6406622" cy="39316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7B77C4-D92E-AFCF-837C-CB65FEB8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Conclusion 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02741-7756-E3F1-DF4E-E8FDA846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11ECE-7C87-0EE9-3190-74E4EDAB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349F65-C0E1-24BC-8272-CE3D894961A2}"/>
              </a:ext>
            </a:extLst>
          </p:cNvPr>
          <p:cNvSpPr/>
          <p:nvPr/>
        </p:nvSpPr>
        <p:spPr>
          <a:xfrm>
            <a:off x="4355976" y="3630073"/>
            <a:ext cx="2450115" cy="1603612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2CB0-D870-7C09-3047-6AE877146A52}"/>
              </a:ext>
            </a:extLst>
          </p:cNvPr>
          <p:cNvSpPr txBox="1"/>
          <p:nvPr/>
        </p:nvSpPr>
        <p:spPr>
          <a:xfrm>
            <a:off x="6698242" y="4278145"/>
            <a:ext cx="1593321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9559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F955-2046-933A-E5AA-67C996194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AC4830-41C9-2C7A-A7E6-F4CE672A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skill 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67C6B-2284-612B-875C-30E3A87C1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sets of skills to teach: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thinking preferences to increase links for working memory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clear thinking to maintain brain function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processing skills to promote student agency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878F6D-B8F4-036C-9FC9-D08AAA1B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2C3DDD-F4AE-AF60-F5C8-24EBA63C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951878-B331-D20A-4E5F-1B59D64C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14090"/>
            <a:ext cx="95050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9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C998-C1BE-F8AA-1E18-E9707305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538B38-0575-F7B1-EB66-2D4BC163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teacher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A75018-DA5E-AD40-E7B1-6D1D71E3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presentation elements: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visual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verbal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physical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rationale/ framework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handover to students: teach them the skills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8BDD02-09C0-B1BE-69FF-00B0165F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774D1-ED0D-93ED-5A0E-53D313C5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C01C9B-9AF4-EC5F-2ED0-4F33F20E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14090"/>
            <a:ext cx="95050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FEC33-9EAE-A81F-B518-0CC7162D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701A-6337-69AA-F0ED-DA8B65FA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Underlying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B658-1457-2111-06EA-D0CB278B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vital for dyslexic/ SpLD students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good practice for all</a:t>
            </a:r>
          </a:p>
          <a:p>
            <a:pPr marL="0" indent="0" algn="ctr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a whole school approach that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caters for dyslexic/ SpLD students</a:t>
            </a:r>
          </a:p>
          <a:p>
            <a:pPr marL="0" indent="0" algn="ctr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minimal extra for teachers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good for resources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436CC1-EEE6-FC44-4672-25E6023F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6493E-7EE5-AFFC-D1C8-257265FA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8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507A-23B7-FB4C-556C-2B23AF360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E09EB6-8045-B463-39A8-259AA8CC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Agency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7D532-4A33-0294-3B23-D75478E3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80137"/>
            <a:ext cx="8229600" cy="3005047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Teachers shouldn’t do too much</a:t>
            </a:r>
          </a:p>
          <a:p>
            <a:endParaRPr lang="en-GB" dirty="0"/>
          </a:p>
          <a:p>
            <a:r>
              <a:rPr lang="en-GB" dirty="0"/>
              <a:t>Student agency brings confidence, which leads to potential being realised.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A47ED8-44B8-96A4-C840-8BA7883E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F1B4D-B85E-C8C4-3858-6780483D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D8C0F-D22C-499F-AFA1-2A647B0F1F5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5364FD-A531-3DAF-D8B5-33CC0A4D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14090"/>
            <a:ext cx="95050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7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Baddeley, Alan, 1982,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Your Memory: A User’s Guide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,         Penguin Books, London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Baddeley, Alan, 2007, Working Memory, Thought and Action, Oxford University Press  (p145 4 chunks, pigeon holes, of memory)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Watkins, Alan, 2014,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Coherence: the Secret Science of Brillian Leadership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, Kogan Page, London</a:t>
            </a:r>
          </a:p>
          <a:p>
            <a:pPr marL="720000" indent="-720000">
              <a:buNone/>
            </a:pP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87E32-37BB-494F-BADF-989DA643C46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16BB42B-F3C7-2DEE-415D-F5631D49D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53" y="252935"/>
            <a:ext cx="981995" cy="8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5480-18C3-84EE-020A-26843B9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Resources 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In the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C413-702E-989D-8709-02517882C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details for the 3 sets of skills with connections to books in series </a:t>
            </a:r>
            <a:r>
              <a:rPr lang="en-GB" i="1" dirty="0"/>
              <a:t>Living Confidently with Specific Learning Difficulties</a:t>
            </a:r>
          </a:p>
          <a:p>
            <a:endParaRPr lang="en-GB" i="1" dirty="0"/>
          </a:p>
          <a:p>
            <a:r>
              <a:rPr lang="en-GB" dirty="0"/>
              <a:t>useful links to </a:t>
            </a:r>
            <a:r>
              <a:rPr lang="en-GB" dirty="0">
                <a:hlinkClick r:id="rId2"/>
              </a:rPr>
              <a:t>www.dyslexia-strategies.com</a:t>
            </a:r>
            <a:endParaRPr lang="en-GB" dirty="0"/>
          </a:p>
          <a:p>
            <a:endParaRPr lang="en-GB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B1530-BEDC-E284-D3C9-86CBE0B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1BD74-AF23-1691-0D02-58CC0A6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E4B830-416A-B7DF-514D-32148B26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14090"/>
            <a:ext cx="950504" cy="864096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BB06ECBD-8C3B-C28A-95AA-D4601F015699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70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4"/>
                </a:solidFill>
              </a:rPr>
              <a:t>Living Confidently with</a:t>
            </a:r>
            <a:br>
              <a:rPr lang="en-GB" sz="3600" dirty="0">
                <a:solidFill>
                  <a:schemeClr val="accent4"/>
                </a:solidFill>
              </a:rPr>
            </a:br>
            <a:r>
              <a:rPr lang="en-GB" sz="3600" dirty="0">
                <a:solidFill>
                  <a:schemeClr val="accent4"/>
                </a:solidFill>
              </a:rPr>
              <a:t>Specific Learning Difficulties (SpLDs)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 defTabSz="439738">
              <a:spcBef>
                <a:spcPts val="0"/>
              </a:spcBef>
              <a:buNone/>
              <a:tabLst>
                <a:tab pos="355600" algn="l"/>
                <a:tab pos="2506663" algn="l"/>
                <a:tab pos="4572000" algn="l"/>
                <a:tab pos="6637338" algn="l"/>
              </a:tabLst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Book 1	Book 2	Book 3	Book 4</a:t>
            </a:r>
          </a:p>
          <a:p>
            <a:pPr marL="0" indent="0" defTabSz="439738">
              <a:spcBef>
                <a:spcPts val="0"/>
              </a:spcBef>
              <a:buNone/>
              <a:tabLst>
                <a:tab pos="355600" algn="l"/>
                <a:tab pos="2506663" algn="l"/>
                <a:tab pos="4572000" algn="l"/>
                <a:tab pos="6637338" algn="l"/>
              </a:tabLst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2019, 	2020	2021	2020</a:t>
            </a:r>
          </a:p>
          <a:p>
            <a:pPr marL="0" indent="0" defTabSz="439738">
              <a:spcBef>
                <a:spcPts val="0"/>
              </a:spcBef>
              <a:buNone/>
              <a:tabLst>
                <a:tab pos="355600" algn="l"/>
                <a:tab pos="2506663" algn="l"/>
                <a:tab pos="4572000" algn="l"/>
                <a:tab pos="6637338" algn="l"/>
              </a:tabLst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	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5103" y="2289017"/>
            <a:ext cx="1729131" cy="24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153" y="2276872"/>
            <a:ext cx="1728192" cy="246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84937"/>
            <a:ext cx="1728192" cy="24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28" y="2289018"/>
            <a:ext cx="1880229" cy="24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10697" y="5723964"/>
            <a:ext cx="482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C00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www.routledgetextbooks.com/textbooks/stacey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D71249-FFE2-CB25-F346-01FE926E3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653" y="252935"/>
            <a:ext cx="981995" cy="8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1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896" y="506810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4"/>
                </a:solidFill>
              </a:rPr>
              <a:t>Living Confidently with</a:t>
            </a:r>
            <a:br>
              <a:rPr lang="en-GB" sz="3600" dirty="0">
                <a:solidFill>
                  <a:schemeClr val="accent4"/>
                </a:solidFill>
              </a:rPr>
            </a:br>
            <a:r>
              <a:rPr lang="en-GB" sz="3600" dirty="0">
                <a:solidFill>
                  <a:schemeClr val="accent4"/>
                </a:solidFill>
              </a:rPr>
              <a:t>Specific Learning Difficulties (SpLDs)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Book 1 covers working memory, thinking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		preferences and clear thinking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Book 2 covers the wide-range of impacts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		of dyslexia/ SpLDs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Book 3 covers imparting knowledge and skills, 		including the processing skills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Book 4 covers the experience of dyslexia/ SpLD 		and proposes a new paradigm	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AD-2FE7-460D-A814-54FCC02F1ECC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6A24AD-8248-4DEA-E631-4D6FF3B78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53" y="252935"/>
            <a:ext cx="981995" cy="892723"/>
          </a:xfrm>
          <a:prstGeom prst="rect">
            <a:avLst/>
          </a:prstGeom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3C0475D9-A25E-D2A9-17CD-6E3F55E10EAF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07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24936" cy="1570186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Living Confidently with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Specific Learning Difficulties (SpLDs)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Stacey, Ginny, 2019, 2021,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Finding Your Voice with Dyslexia and other SpLDs,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Routledge, London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Stacey, Ginny, 2020a,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Organisation and Everyday Life with Dyslexia and other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</a:rPr>
              <a:t>SpLDs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Routledge, London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Stacey, Ginny, 2021,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Gaining Knowledge and Skills with Dyslexia and other SpLDs, 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Routledge, London</a:t>
            </a:r>
          </a:p>
          <a:p>
            <a:pPr marL="720000" indent="-720000">
              <a:buNone/>
            </a:pP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Stacey, Ginny, 2020b, 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</a:rPr>
              <a:t>Development of Dyslexia and other SpLDs,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Routledge, London</a:t>
            </a:r>
          </a:p>
          <a:p>
            <a:pPr marL="720000" indent="-720000">
              <a:buNone/>
            </a:pP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87E32-37BB-494F-BADF-989DA643C46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0AC4DF-5968-C618-7BCB-2E3F41B0E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653" y="252935"/>
            <a:ext cx="981995" cy="892723"/>
          </a:xfrm>
          <a:prstGeom prst="rect">
            <a:avLst/>
          </a:prstGeom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8D8F8129-9B33-1891-4975-1DC6F8A3AF41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42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17889A8-27A8-049E-F433-8A0F2F8F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653" y="252935"/>
            <a:ext cx="981995" cy="892723"/>
          </a:xfrm>
          <a:prstGeom prst="rect">
            <a:avLst/>
          </a:prstGeom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24949FD4-657E-5817-0AD2-69AE4B087AA6}"/>
              </a:ext>
            </a:extLst>
          </p:cNvPr>
          <p:cNvSpPr/>
          <p:nvPr/>
        </p:nvSpPr>
        <p:spPr>
          <a:xfrm>
            <a:off x="7620000" y="136525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5460E67-9DA5-B2FA-3DDD-3CB6B220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57" y="980728"/>
            <a:ext cx="7626824" cy="46805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FD1EE9-B88F-1E2B-95A1-27763A44006E}"/>
              </a:ext>
            </a:extLst>
          </p:cNvPr>
          <p:cNvSpPr/>
          <p:nvPr/>
        </p:nvSpPr>
        <p:spPr>
          <a:xfrm>
            <a:off x="899592" y="4221088"/>
            <a:ext cx="2448272" cy="1440159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D44BC5-3846-5FCA-B9E8-5D407ADA1B60}"/>
              </a:ext>
            </a:extLst>
          </p:cNvPr>
          <p:cNvSpPr txBox="1"/>
          <p:nvPr/>
        </p:nvSpPr>
        <p:spPr>
          <a:xfrm>
            <a:off x="479229" y="5615662"/>
            <a:ext cx="777450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n w="0">
                  <a:noFill/>
                </a:ln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some details 2) a bit about me 3) a bit about you</a:t>
            </a:r>
          </a:p>
        </p:txBody>
      </p:sp>
    </p:spTree>
    <p:extLst>
      <p:ext uri="{BB962C8B-B14F-4D97-AF65-F5344CB8AC3E}">
        <p14:creationId xmlns:p14="http://schemas.microsoft.com/office/powerpoint/2010/main" val="24169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Some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1 activity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slides not in handouts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if something is not clear, please ask;          most questions and discussion, later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will end on time – I have an alarm set for moving into the ending material 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16642F-E2B0-8100-0ADF-4F9F1E4F8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418" y="462470"/>
            <a:ext cx="1161996" cy="651422"/>
          </a:xfrm>
          <a:prstGeom prst="rect">
            <a:avLst/>
          </a:prstGeom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0F5A56D8-5A64-3BF8-2CB9-9CC9EE98A80D}"/>
              </a:ext>
            </a:extLst>
          </p:cNvPr>
          <p:cNvSpPr/>
          <p:nvPr/>
        </p:nvSpPr>
        <p:spPr>
          <a:xfrm>
            <a:off x="4788024" y="1772816"/>
            <a:ext cx="1152128" cy="796950"/>
          </a:xfrm>
          <a:prstGeom prst="mathMinus">
            <a:avLst/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5ADB-CAB8-6786-95CD-E6DE642A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6B66-2553-9607-F9FA-DEF7F558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FB60-4C2B-4C72-2A92-910F6355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 am dyslexic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accent4">
                    <a:lumMod val="50000"/>
                  </a:schemeClr>
                </a:solidFill>
              </a:rPr>
              <a:t>Somervillian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with 2 degrees in physics, but can’t do arithmetic</a:t>
            </a:r>
          </a:p>
          <a:p>
            <a:pPr marL="0" indent="0">
              <a:buNone/>
            </a:pP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 set up the support system at Oxford Brookes from scratch for 13 years</a:t>
            </a:r>
          </a:p>
          <a:p>
            <a:pPr marL="0" indent="0">
              <a:buNone/>
            </a:pP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work by getting people to do activities</a:t>
            </a:r>
          </a:p>
          <a:p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77AF34-2A28-90CC-1A48-CE8F8B9C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75C8A-BAC3-102C-C58C-C399F63C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AD60E8-2CFB-4DC4-C272-B34992AEC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418" y="462470"/>
            <a:ext cx="1161996" cy="6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3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EB229-C7AA-78CB-E97F-07700CB4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4A1A-4DDA-CD7F-ECA8-4BE366C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BF6511-05A7-E993-CAAE-B94B7C149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165748" cy="639762"/>
          </a:xfrm>
        </p:spPr>
        <p:txBody>
          <a:bodyPr/>
          <a:lstStyle/>
          <a:p>
            <a:r>
              <a:rPr lang="en-GB" sz="2800" dirty="0"/>
              <a:t>education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FFB6-3F96-4E97-03FB-42CE83588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309764" cy="395128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primary school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secondary school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higher education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4C32F8-A57C-CF56-CD9A-131B7BE84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800" dirty="0"/>
              <a:t>subject areas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1E2B23-5904-0352-E426-ED1C1A7CCE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languages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maths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humanities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sciences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social sciences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arts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EFB9F3-5788-9598-62CB-92D00F2F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AC50-226A-56E9-EADD-06000B97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E3745B7-8B67-8A56-0DEC-7A61962BF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418" y="462470"/>
            <a:ext cx="1161996" cy="6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28FB-6450-F067-5DF9-D6EE2D07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EC8AE7C-D7EA-05CD-714A-B111CFB22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744" y="1729556"/>
            <a:ext cx="6406622" cy="39316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4E1245-173C-F450-90A5-586A104F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W-M capacity 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A32E8-DEDD-4394-4AF0-8FA9C1FF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015E9-688A-3A0C-E1F0-4FE3DEC0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565-4945-4143-871F-9713EA64DAF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E0F8F5-CC6E-0299-739B-88B08D526EA1}"/>
              </a:ext>
            </a:extLst>
          </p:cNvPr>
          <p:cNvSpPr/>
          <p:nvPr/>
        </p:nvSpPr>
        <p:spPr>
          <a:xfrm>
            <a:off x="1899143" y="2856340"/>
            <a:ext cx="2168802" cy="1678124"/>
          </a:xfrm>
          <a:prstGeom prst="ellipse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F6A78-A107-374B-5260-6E53935906AE}"/>
              </a:ext>
            </a:extLst>
          </p:cNvPr>
          <p:cNvSpPr txBox="1"/>
          <p:nvPr/>
        </p:nvSpPr>
        <p:spPr>
          <a:xfrm>
            <a:off x="349349" y="3068960"/>
            <a:ext cx="198150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chunks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links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 links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 learning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chunking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making links</a:t>
            </a:r>
          </a:p>
        </p:txBody>
      </p:sp>
    </p:spTree>
    <p:extLst>
      <p:ext uri="{BB962C8B-B14F-4D97-AF65-F5344CB8AC3E}">
        <p14:creationId xmlns:p14="http://schemas.microsoft.com/office/powerpoint/2010/main" val="415411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4" y="3284984"/>
            <a:ext cx="7086508" cy="219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29" y="542402"/>
            <a:ext cx="6948264" cy="1143000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GB" sz="4400" dirty="0"/>
              <a:t>4 chunks:</a:t>
            </a:r>
            <a:br>
              <a:rPr lang="en-GB" sz="4400" dirty="0"/>
            </a:br>
            <a:r>
              <a:rPr lang="en-GB" sz="4400" dirty="0"/>
              <a:t>working-memory capacity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891B9C-B599-2F8F-9847-FFE33DEC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Ginny Stacey 2025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608D5-2B70-4EA9-89EB-7EFCA35A09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1" name="Content Placeholder 5" descr="sitting pige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221088"/>
            <a:ext cx="1113176" cy="911878"/>
          </a:xfrm>
          <a:prstGeom prst="rect">
            <a:avLst/>
          </a:prstGeom>
        </p:spPr>
      </p:pic>
      <p:pic>
        <p:nvPicPr>
          <p:cNvPr id="12" name="Content Placeholder 5" descr="sitting pige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149080"/>
            <a:ext cx="1113176" cy="911878"/>
          </a:xfrm>
          <a:prstGeom prst="rect">
            <a:avLst/>
          </a:prstGeom>
        </p:spPr>
      </p:pic>
      <p:pic>
        <p:nvPicPr>
          <p:cNvPr id="13" name="Content Placeholder 5" descr="sitting pige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221088"/>
            <a:ext cx="1113176" cy="911878"/>
          </a:xfrm>
          <a:prstGeom prst="rect">
            <a:avLst/>
          </a:prstGeom>
        </p:spPr>
      </p:pic>
      <p:pic>
        <p:nvPicPr>
          <p:cNvPr id="14" name="Content Placeholder 5" descr="sitting pige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221088"/>
            <a:ext cx="1113176" cy="911878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1187624" y="2060848"/>
            <a:ext cx="1821660" cy="3123141"/>
            <a:chOff x="1187624" y="1844824"/>
            <a:chExt cx="1821660" cy="3123141"/>
          </a:xfrm>
        </p:grpSpPr>
        <p:pic>
          <p:nvPicPr>
            <p:cNvPr id="16" name="Picture 15" descr="pigeon flying ou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624" y="1844824"/>
              <a:ext cx="1606296" cy="1228344"/>
            </a:xfrm>
            <a:prstGeom prst="rect">
              <a:avLst/>
            </a:prstGeom>
          </p:spPr>
        </p:pic>
        <p:pic>
          <p:nvPicPr>
            <p:cNvPr id="17" name="Content Placeholder 9" descr="pigeon flying 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704" y="3789040"/>
              <a:ext cx="1101580" cy="1178925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79D6D700-5253-3DC2-D252-81C06BA2D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427" y="226441"/>
            <a:ext cx="990278" cy="1277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19F5A4-D422-ED23-D039-EA8F80536E7B}"/>
              </a:ext>
            </a:extLst>
          </p:cNvPr>
          <p:cNvSpPr txBox="1"/>
          <p:nvPr/>
        </p:nvSpPr>
        <p:spPr>
          <a:xfrm>
            <a:off x="490099" y="5722005"/>
            <a:ext cx="317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Baderley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1982, 2007</a:t>
            </a:r>
          </a:p>
        </p:txBody>
      </p:sp>
    </p:spTree>
    <p:extLst>
      <p:ext uri="{BB962C8B-B14F-4D97-AF65-F5344CB8AC3E}">
        <p14:creationId xmlns:p14="http://schemas.microsoft.com/office/powerpoint/2010/main" val="498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3.1|5.5|4|19.6"/>
</p:tagLst>
</file>

<file path=ppt/theme/theme1.xml><?xml version="1.0" encoding="utf-8"?>
<a:theme xmlns:a="http://schemas.openxmlformats.org/drawingml/2006/main" name="2021Light">
  <a:themeElements>
    <a:clrScheme name="April2024">
      <a:dk1>
        <a:srgbClr val="FF0066"/>
      </a:dk1>
      <a:lt1>
        <a:srgbClr val="365F91"/>
      </a:lt1>
      <a:dk2>
        <a:srgbClr val="FFFFCC"/>
      </a:dk2>
      <a:lt2>
        <a:srgbClr val="800080"/>
      </a:lt2>
      <a:accent1>
        <a:srgbClr val="00E200"/>
      </a:accent1>
      <a:accent2>
        <a:srgbClr val="FF7C80"/>
      </a:accent2>
      <a:accent3>
        <a:srgbClr val="AB7A01"/>
      </a:accent3>
      <a:accent4>
        <a:srgbClr val="0066CC"/>
      </a:accent4>
      <a:accent5>
        <a:srgbClr val="5F7791"/>
      </a:accent5>
      <a:accent6>
        <a:srgbClr val="E91FC3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2508FA"/>
        </a:dk1>
        <a:lt1>
          <a:srgbClr val="FFFFD9"/>
        </a:lt1>
        <a:dk2>
          <a:srgbClr val="009900"/>
        </a:dk2>
        <a:lt2>
          <a:srgbClr val="777777"/>
        </a:lt2>
        <a:accent1>
          <a:srgbClr val="990099"/>
        </a:accent1>
        <a:accent2>
          <a:srgbClr val="CC6600"/>
        </a:accent2>
        <a:accent3>
          <a:srgbClr val="FFFFE9"/>
        </a:accent3>
        <a:accent4>
          <a:srgbClr val="1E06D6"/>
        </a:accent4>
        <a:accent5>
          <a:srgbClr val="CAAACA"/>
        </a:accent5>
        <a:accent6>
          <a:srgbClr val="B95C00"/>
        </a:accent6>
        <a:hlink>
          <a:srgbClr val="FF5050"/>
        </a:hlink>
        <a:folHlink>
          <a:srgbClr val="33AE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508FA"/>
        </a:dk1>
        <a:lt1>
          <a:srgbClr val="FFFFD9"/>
        </a:lt1>
        <a:dk2>
          <a:srgbClr val="009900"/>
        </a:dk2>
        <a:lt2>
          <a:srgbClr val="777777"/>
        </a:lt2>
        <a:accent1>
          <a:srgbClr val="FFFF99"/>
        </a:accent1>
        <a:accent2>
          <a:srgbClr val="990099"/>
        </a:accent2>
        <a:accent3>
          <a:srgbClr val="FFFFE9"/>
        </a:accent3>
        <a:accent4>
          <a:srgbClr val="1E06D6"/>
        </a:accent4>
        <a:accent5>
          <a:srgbClr val="FFFFCA"/>
        </a:accent5>
        <a:accent6>
          <a:srgbClr val="8A008A"/>
        </a:accent6>
        <a:hlink>
          <a:srgbClr val="FF5050"/>
        </a:hlink>
        <a:folHlink>
          <a:srgbClr val="33AE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D3A219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BF9216"/>
        </a:accent6>
        <a:hlink>
          <a:srgbClr val="FFFF99"/>
        </a:hlink>
        <a:folHlink>
          <a:srgbClr val="81F7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000000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000000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000000"/>
        </a:lt1>
        <a:dk2>
          <a:srgbClr val="000000"/>
        </a:dk2>
        <a:lt2>
          <a:srgbClr val="FF0000"/>
        </a:lt2>
        <a:accent1>
          <a:srgbClr val="FFFFFF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66CC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0000"/>
        </a:lt1>
        <a:dk2>
          <a:srgbClr val="000000"/>
        </a:dk2>
        <a:lt2>
          <a:srgbClr val="FF3300"/>
        </a:lt2>
        <a:accent1>
          <a:srgbClr val="000000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000000"/>
        </a:lt1>
        <a:dk2>
          <a:srgbClr val="000000"/>
        </a:dk2>
        <a:lt2>
          <a:srgbClr val="00FFFF"/>
        </a:lt2>
        <a:accent1>
          <a:srgbClr val="FFFFFF"/>
        </a:accent1>
        <a:accent2>
          <a:srgbClr val="000000"/>
        </a:accent2>
        <a:accent3>
          <a:srgbClr val="AAAAAA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00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FFFF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FF7C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E77073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2022WhiteBkGWkShopColours</Template>
  <TotalTime>16598</TotalTime>
  <Words>1580</Words>
  <Application>Microsoft Office PowerPoint</Application>
  <PresentationFormat>On-screen Show (4:3)</PresentationFormat>
  <Paragraphs>421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Comic Sans MS</vt:lpstr>
      <vt:lpstr>2021Light</vt:lpstr>
      <vt:lpstr>start 1 July</vt:lpstr>
      <vt:lpstr>Supporting Generic Processing Skills  1 July 2025</vt:lpstr>
      <vt:lpstr>Underlying focus</vt:lpstr>
      <vt:lpstr>Plan</vt:lpstr>
      <vt:lpstr>Some details</vt:lpstr>
      <vt:lpstr>About me</vt:lpstr>
      <vt:lpstr>About you</vt:lpstr>
      <vt:lpstr>W-M capacity section</vt:lpstr>
      <vt:lpstr>4 chunks: working-memory capacity</vt:lpstr>
      <vt:lpstr>No learning – spelling</vt:lpstr>
      <vt:lpstr>No learning – reading comprehension</vt:lpstr>
      <vt:lpstr>No learning - processing skills</vt:lpstr>
      <vt:lpstr>Processing skills to support</vt:lpstr>
      <vt:lpstr>Chunking to increase working-memory capacity</vt:lpstr>
      <vt:lpstr>Activity – making links</vt:lpstr>
      <vt:lpstr>Skills for making links – thinking preferences</vt:lpstr>
      <vt:lpstr>Clear thinking section</vt:lpstr>
      <vt:lpstr>Pulse and breathing rhythms</vt:lpstr>
      <vt:lpstr>Full brain or partial</vt:lpstr>
      <vt:lpstr>Skills for clear thinking</vt:lpstr>
      <vt:lpstr>3 sets of skills section</vt:lpstr>
      <vt:lpstr>3 sets of skills to support processing skills</vt:lpstr>
      <vt:lpstr>Teaching section</vt:lpstr>
      <vt:lpstr>Presentation</vt:lpstr>
      <vt:lpstr>Teaching the skills</vt:lpstr>
      <vt:lpstr>Cautions</vt:lpstr>
      <vt:lpstr>Conclusion section</vt:lpstr>
      <vt:lpstr>Summary: skill sets</vt:lpstr>
      <vt:lpstr>Summary: teacher action</vt:lpstr>
      <vt:lpstr>Summary: Agency</vt:lpstr>
      <vt:lpstr>References</vt:lpstr>
      <vt:lpstr>Resources  In the handout</vt:lpstr>
      <vt:lpstr>Living Confidently with Specific Learning Difficulties (SpLDs)</vt:lpstr>
      <vt:lpstr>Living Confidently with Specific Learning Difficulties (SpLDs)</vt:lpstr>
      <vt:lpstr>Living Confidently with Specific Learning Difficulties (SpLDs)</vt:lpstr>
      <vt:lpstr>Thank you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come</dc:title>
  <dc:creator>gs2</dc:creator>
  <cp:lastModifiedBy>Jackie Watson</cp:lastModifiedBy>
  <cp:revision>637</cp:revision>
  <cp:lastPrinted>2025-06-18T13:13:59Z</cp:lastPrinted>
  <dcterms:created xsi:type="dcterms:W3CDTF">2006-06-26T13:34:00Z</dcterms:created>
  <dcterms:modified xsi:type="dcterms:W3CDTF">2025-07-01T09:17:30Z</dcterms:modified>
</cp:coreProperties>
</file>