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0"/>
  </p:notesMasterIdLst>
  <p:sldIdLst>
    <p:sldId id="256" r:id="rId2"/>
    <p:sldId id="307" r:id="rId3"/>
    <p:sldId id="310" r:id="rId4"/>
    <p:sldId id="311" r:id="rId5"/>
    <p:sldId id="312" r:id="rId6"/>
    <p:sldId id="260" r:id="rId7"/>
    <p:sldId id="308" r:id="rId8"/>
    <p:sldId id="29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Phipps" initials="MP" lastIdx="1" clrIdx="0">
    <p:extLst>
      <p:ext uri="{19B8F6BF-5375-455C-9EA6-DF929625EA0E}">
        <p15:presenceInfo xmlns:p15="http://schemas.microsoft.com/office/powerpoint/2012/main" userId="S::some4807@ox.ac.uk::944bdfd8-0854-4a08-a7ae-8c9b15781c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/>
    <p:restoredTop sz="95878"/>
  </p:normalViewPr>
  <p:slideViewPr>
    <p:cSldViewPr snapToGrid="0" snapToObjects="1">
      <p:cViewPr varScale="1">
        <p:scale>
          <a:sx n="113" d="100"/>
          <a:sy n="113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A2356-54B9-9942-9F78-7FB72BD1D26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5E1C2-E3FD-A04A-AE1F-0798E2417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5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5E1C2-E3FD-A04A-AE1F-0798E24179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1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5E1C2-E3FD-A04A-AE1F-0798E24179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6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5E1C2-E3FD-A04A-AE1F-0798E24179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5E1C2-E3FD-A04A-AE1F-0798E24179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7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5E1C2-E3FD-A04A-AE1F-0798E24179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0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5E1C2-E3FD-A04A-AE1F-0798E24179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2EDB8D0-98ED-4B86-9D5F-E61ADC70144D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4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9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8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6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7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5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2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6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23000" t="-11000" r="78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EDB8D0-98ED-4B86-9D5F-E61ADC70144D}" type="datetimeFigureOut">
              <a:rPr lang="en-US" smtClean="0"/>
              <a:pPr/>
              <a:t>1/14/21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06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8889-DC55-0646-8BAB-C113678E4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1990" y="1788653"/>
            <a:ext cx="8905085" cy="1923845"/>
          </a:xfrm>
        </p:spPr>
        <p:txBody>
          <a:bodyPr>
            <a:noAutofit/>
          </a:bodyPr>
          <a:lstStyle/>
          <a:p>
            <a:pPr algn="l"/>
            <a:r>
              <a:rPr lang="en-US" sz="6000" dirty="0">
                <a:latin typeface="Helvetica" pitchFamily="2" charset="0"/>
              </a:rPr>
              <a:t>VISUAL IDENTITY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B663F-5B94-A54C-ABF0-1E2B2B92F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1990" y="3886200"/>
            <a:ext cx="7738369" cy="1655762"/>
          </a:xfrm>
        </p:spPr>
        <p:txBody>
          <a:bodyPr>
            <a:normAutofit fontScale="92500"/>
          </a:bodyPr>
          <a:lstStyle/>
          <a:p>
            <a:pPr algn="l"/>
            <a:r>
              <a:rPr lang="en-US" sz="4400" dirty="0">
                <a:latin typeface="Helvetica" pitchFamily="2" charset="0"/>
              </a:rPr>
              <a:t>Presentation to Governing Body</a:t>
            </a:r>
          </a:p>
          <a:p>
            <a:pPr algn="l"/>
            <a:r>
              <a:rPr lang="en-US" sz="4400" dirty="0">
                <a:latin typeface="Helvetica" pitchFamily="2" charset="0"/>
              </a:rPr>
              <a:t>20.01.2021</a:t>
            </a:r>
          </a:p>
        </p:txBody>
      </p:sp>
    </p:spTree>
    <p:extLst>
      <p:ext uri="{BB962C8B-B14F-4D97-AF65-F5344CB8AC3E}">
        <p14:creationId xmlns:p14="http://schemas.microsoft.com/office/powerpoint/2010/main" val="8202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4F6F-5CF4-4743-8DD0-66BE3225C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113" y="2271090"/>
            <a:ext cx="9720073" cy="1968974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Helvetica" pitchFamily="2" charset="0"/>
              </a:rPr>
              <a:t>Do we need a new visual identity?</a:t>
            </a:r>
          </a:p>
          <a:p>
            <a:pPr algn="ctr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406027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688A-A72B-2B48-A52C-4751121E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9D88142-E0DA-FC4E-9C34-1C4F31324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0479668" cy="6385035"/>
          </a:xfrm>
        </p:spPr>
      </p:pic>
      <p:pic>
        <p:nvPicPr>
          <p:cNvPr id="7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02C3A22B-39D3-904A-A9A8-E68BF900A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253" y="-4513"/>
            <a:ext cx="2547747" cy="3375151"/>
          </a:xfrm>
          <a:prstGeom prst="rect">
            <a:avLst/>
          </a:prstGeom>
        </p:spPr>
      </p:pic>
      <p:pic>
        <p:nvPicPr>
          <p:cNvPr id="9" name="Picture 8" descr="A group of people sitting on the ground outside&#10;&#10;Description automatically generated with low confidence">
            <a:extLst>
              <a:ext uri="{FF2B5EF4-FFF2-40B4-BE49-F238E27FC236}">
                <a16:creationId xmlns:a16="http://schemas.microsoft.com/office/drawing/2014/main" id="{9DCDAEAA-05D6-6D43-9B71-0B4088978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825" y="3481360"/>
            <a:ext cx="2560175" cy="3375151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7F4F5-AEA3-8B4F-9A91-6B6DFF2B0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10" y="3339084"/>
            <a:ext cx="2304843" cy="304595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06AD4F9-7CE7-7C42-B784-606E53087EED}"/>
              </a:ext>
            </a:extLst>
          </p:cNvPr>
          <p:cNvSpPr/>
          <p:nvPr/>
        </p:nvSpPr>
        <p:spPr>
          <a:xfrm>
            <a:off x="0" y="-101600"/>
            <a:ext cx="1712332" cy="6868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0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23000" t="-11000" r="78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2676-6B7C-B240-BD53-4576549E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07B7B97-3183-0445-AD55-E780DBA1B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2675" y="0"/>
            <a:ext cx="5806966" cy="3349284"/>
          </a:xfrm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C769232-ECD3-5045-B19F-24AD2C2F9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59" y="0"/>
            <a:ext cx="6385034" cy="2357114"/>
          </a:xfrm>
          <a:prstGeom prst="rect">
            <a:avLst/>
          </a:prstGeom>
        </p:spPr>
      </p:pic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B6267-B246-FF42-B612-48FF0ECDE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227" y="2357114"/>
            <a:ext cx="3831964" cy="2333295"/>
          </a:xfrm>
          <a:prstGeom prst="rect">
            <a:avLst/>
          </a:prstGeom>
        </p:spPr>
      </p:pic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1EA08C5-B905-AD45-B7DC-0D131D8F5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227" y="4690409"/>
            <a:ext cx="9259614" cy="21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7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4F6F-5CF4-4743-8DD0-66BE3225C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622" y="1204480"/>
            <a:ext cx="9720073" cy="498508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6600" dirty="0">
                <a:latin typeface="Helvetica" pitchFamily="2" charset="0"/>
              </a:rPr>
              <a:t>Do we need a new visual identity?</a:t>
            </a:r>
          </a:p>
          <a:p>
            <a:pPr algn="ctr"/>
            <a:endParaRPr lang="en-GB" sz="3300" dirty="0">
              <a:latin typeface="Helvetica" pitchFamily="2" charset="0"/>
            </a:endParaRPr>
          </a:p>
          <a:p>
            <a:pPr algn="ctr"/>
            <a:r>
              <a:rPr lang="en-GB" sz="4000" dirty="0">
                <a:latin typeface="Helvetica" pitchFamily="2" charset="0"/>
              </a:rPr>
              <a:t>An organisation that looks and sounds like it knows itself and its purpose, which has the courage of its convictions…</a:t>
            </a:r>
          </a:p>
          <a:p>
            <a:pPr algn="ctr"/>
            <a:r>
              <a:rPr lang="en-GB" sz="4000" dirty="0">
                <a:latin typeface="Helvetica" pitchFamily="2" charset="0"/>
              </a:rPr>
              <a:t>- inspires trust</a:t>
            </a:r>
          </a:p>
          <a:p>
            <a:pPr algn="ctr"/>
            <a:r>
              <a:rPr lang="en-GB" sz="4000" dirty="0">
                <a:latin typeface="Helvetica" pitchFamily="2" charset="0"/>
              </a:rPr>
              <a:t>- develops sense of community</a:t>
            </a:r>
          </a:p>
          <a:p>
            <a:pPr algn="ctr"/>
            <a:r>
              <a:rPr lang="en-GB" sz="4000" dirty="0">
                <a:latin typeface="Helvetica" pitchFamily="2" charset="0"/>
              </a:rPr>
              <a:t>- sustains interest</a:t>
            </a:r>
          </a:p>
          <a:p>
            <a:pPr algn="ctr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6453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4F6F-5CF4-4743-8DD0-66BE3225C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044" y="1323379"/>
            <a:ext cx="9510713" cy="42112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400" dirty="0">
                <a:latin typeface="Helvetica" pitchFamily="2" charset="0"/>
              </a:rPr>
              <a:t>The </a:t>
            </a:r>
            <a:r>
              <a:rPr lang="en-US" sz="6100" dirty="0">
                <a:latin typeface="Helvetica" pitchFamily="2" charset="0"/>
              </a:rPr>
              <a:t>Brief</a:t>
            </a:r>
            <a:endParaRPr lang="en-US" sz="64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500" dirty="0">
                <a:latin typeface="Helvetica" pitchFamily="2" charset="0"/>
              </a:rPr>
              <a:t>people really care, genuine warmth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500" dirty="0">
                <a:latin typeface="Helvetica" pitchFamily="2" charset="0"/>
              </a:rPr>
              <a:t>bold / radical / life-affirming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500" b="1" dirty="0">
                <a:latin typeface="Helvetica" pitchFamily="2" charset="0"/>
              </a:rPr>
              <a:t>the home of free thinking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5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500" dirty="0">
                <a:latin typeface="Helvetica" pitchFamily="2" charset="0"/>
              </a:rPr>
              <a:t>…as different aesthetically as intellectually</a:t>
            </a:r>
          </a:p>
        </p:txBody>
      </p:sp>
    </p:spTree>
    <p:extLst>
      <p:ext uri="{BB962C8B-B14F-4D97-AF65-F5344CB8AC3E}">
        <p14:creationId xmlns:p14="http://schemas.microsoft.com/office/powerpoint/2010/main" val="33305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4F6F-5CF4-4743-8DD0-66BE3225C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632" y="936458"/>
            <a:ext cx="9720073" cy="49850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7700" dirty="0">
                <a:latin typeface="Helvetica" pitchFamily="2" charset="0"/>
              </a:rPr>
              <a:t>A Note on Cost</a:t>
            </a:r>
          </a:p>
          <a:p>
            <a:pPr algn="ctr"/>
            <a:endParaRPr lang="en-GB" sz="2900" dirty="0">
              <a:latin typeface="Helvetica" pitchFamily="2" charset="0"/>
            </a:endParaRPr>
          </a:p>
          <a:p>
            <a:pPr algn="ctr"/>
            <a:r>
              <a:rPr lang="en-GB" sz="4000" dirty="0">
                <a:latin typeface="Helvetica" pitchFamily="2" charset="0"/>
              </a:rPr>
              <a:t>Website development and RISE campaign coincided</a:t>
            </a:r>
          </a:p>
          <a:p>
            <a:pPr algn="ctr"/>
            <a:r>
              <a:rPr lang="en-GB" sz="4000" dirty="0">
                <a:latin typeface="Helvetica" pitchFamily="2" charset="0"/>
              </a:rPr>
              <a:t>Visual Philosophy already briefed for RISE campaign</a:t>
            </a:r>
          </a:p>
          <a:p>
            <a:pPr algn="ctr"/>
            <a:r>
              <a:rPr lang="en-GB" sz="4000" dirty="0">
                <a:latin typeface="Helvetica" pitchFamily="2" charset="0"/>
              </a:rPr>
              <a:t>Suggested opportunity to create a cohesive visual identity </a:t>
            </a:r>
          </a:p>
          <a:p>
            <a:pPr algn="ctr"/>
            <a:r>
              <a:rPr lang="en-GB" sz="4000" dirty="0">
                <a:latin typeface="Helvetica" pitchFamily="2" charset="0"/>
              </a:rPr>
              <a:t>and save money by combining the two briefs</a:t>
            </a:r>
          </a:p>
          <a:p>
            <a:pPr algn="ctr"/>
            <a:endParaRPr lang="en-GB" sz="2900" dirty="0">
              <a:latin typeface="Helvetica" pitchFamily="2" charset="0"/>
            </a:endParaRPr>
          </a:p>
          <a:p>
            <a:pPr algn="ctr"/>
            <a:r>
              <a:rPr lang="en-GB" sz="4000" dirty="0">
                <a:latin typeface="Helvetica" pitchFamily="2" charset="0"/>
              </a:rPr>
              <a:t>Total bill: £9,950</a:t>
            </a:r>
          </a:p>
          <a:p>
            <a:pPr algn="ctr"/>
            <a:r>
              <a:rPr lang="en-GB" sz="4000" dirty="0">
                <a:latin typeface="Helvetica" pitchFamily="2" charset="0"/>
              </a:rPr>
              <a:t>RISE Campaign £5,800</a:t>
            </a:r>
          </a:p>
          <a:p>
            <a:pPr algn="ctr"/>
            <a:r>
              <a:rPr lang="en-GB" sz="4000" b="1" dirty="0">
                <a:latin typeface="Helvetica" pitchFamily="2" charset="0"/>
              </a:rPr>
              <a:t>Somerville visual refresh: £4,150</a:t>
            </a:r>
          </a:p>
          <a:p>
            <a:pPr algn="ctr"/>
            <a:endParaRPr lang="en-GB" sz="4000" b="1" dirty="0">
              <a:latin typeface="Helvetica" pitchFamily="2" charset="0"/>
            </a:endParaRPr>
          </a:p>
          <a:p>
            <a:pPr algn="ctr"/>
            <a:endParaRPr lang="en-GB" sz="4000" dirty="0">
              <a:latin typeface="Helvetica" pitchFamily="2" charset="0"/>
            </a:endParaRPr>
          </a:p>
          <a:p>
            <a:pPr algn="ctr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77243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4F6F-5CF4-4743-8DD0-66BE3225C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987" y="1323379"/>
            <a:ext cx="8482013" cy="421124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9100" dirty="0">
                <a:latin typeface="Helvetica" pitchFamily="2" charset="0"/>
              </a:rPr>
              <a:t>The Agency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dirty="0">
                <a:latin typeface="Helvetica" pitchFamily="2" charset="0"/>
              </a:rPr>
              <a:t>retained Visual Philosophy, agency who did 140</a:t>
            </a:r>
            <a:r>
              <a:rPr lang="en-US" sz="5000" baseline="30000" dirty="0">
                <a:latin typeface="Helvetica" pitchFamily="2" charset="0"/>
              </a:rPr>
              <a:t>th</a:t>
            </a:r>
            <a:r>
              <a:rPr lang="en-US" sz="5000" dirty="0">
                <a:latin typeface="Helvetica" pitchFamily="2" charset="0"/>
              </a:rPr>
              <a:t> and MTST work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dirty="0">
                <a:latin typeface="Helvetica" pitchFamily="2" charset="0"/>
              </a:rPr>
              <a:t>briefed them with creating a suite of collateral for print, social, ambient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dirty="0">
                <a:latin typeface="Helvetica" pitchFamily="2" charset="0"/>
              </a:rPr>
              <a:t>all supporting the Somerville ethos of </a:t>
            </a:r>
            <a:r>
              <a:rPr lang="en-US" sz="5000" b="1" dirty="0">
                <a:latin typeface="Helvetica" pitchFamily="2" charset="0"/>
              </a:rPr>
              <a:t>bold, pioneering, warm, life-affirming</a:t>
            </a:r>
          </a:p>
        </p:txBody>
      </p:sp>
    </p:spTree>
    <p:extLst>
      <p:ext uri="{BB962C8B-B14F-4D97-AF65-F5344CB8AC3E}">
        <p14:creationId xmlns:p14="http://schemas.microsoft.com/office/powerpoint/2010/main" val="2537682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{1EE2D117-1302-DC4E-BC86-8D22F872A9F0}tf10001061</Template>
  <TotalTime>2591</TotalTime>
  <Words>175</Words>
  <Application>Microsoft Macintosh PowerPoint</Application>
  <PresentationFormat>Widescreen</PresentationFormat>
  <Paragraphs>37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Helvetica</vt:lpstr>
      <vt:lpstr>Tw Cen MT</vt:lpstr>
      <vt:lpstr>Tw Cen MT Condensed</vt:lpstr>
      <vt:lpstr>Wingdings 3</vt:lpstr>
      <vt:lpstr>Integral</vt:lpstr>
      <vt:lpstr>VISUAL IDENTITY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SOMERVILLE WEBSITE</dc:title>
  <dc:creator>Matthew Phipps</dc:creator>
  <cp:lastModifiedBy>Matthew Phipps</cp:lastModifiedBy>
  <cp:revision>82</cp:revision>
  <dcterms:created xsi:type="dcterms:W3CDTF">2020-09-08T20:33:16Z</dcterms:created>
  <dcterms:modified xsi:type="dcterms:W3CDTF">2021-01-14T16:59:29Z</dcterms:modified>
</cp:coreProperties>
</file>