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4" r:id="rId1"/>
  </p:sldMasterIdLst>
  <p:notesMasterIdLst>
    <p:notesMasterId r:id="rId21"/>
  </p:notesMasterIdLst>
  <p:sldIdLst>
    <p:sldId id="256" r:id="rId2"/>
    <p:sldId id="300" r:id="rId3"/>
    <p:sldId id="271" r:id="rId4"/>
    <p:sldId id="299" r:id="rId5"/>
    <p:sldId id="267" r:id="rId6"/>
    <p:sldId id="284" r:id="rId7"/>
    <p:sldId id="290" r:id="rId8"/>
    <p:sldId id="291" r:id="rId9"/>
    <p:sldId id="278" r:id="rId10"/>
    <p:sldId id="270" r:id="rId11"/>
    <p:sldId id="312" r:id="rId12"/>
    <p:sldId id="294" r:id="rId13"/>
    <p:sldId id="287" r:id="rId14"/>
    <p:sldId id="310" r:id="rId15"/>
    <p:sldId id="311" r:id="rId16"/>
    <p:sldId id="292" r:id="rId17"/>
    <p:sldId id="293" r:id="rId18"/>
    <p:sldId id="303" r:id="rId19"/>
    <p:sldId id="261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hew Phipps" initials="MP" lastIdx="1" clrIdx="0">
    <p:extLst>
      <p:ext uri="{19B8F6BF-5375-455C-9EA6-DF929625EA0E}">
        <p15:presenceInfo xmlns:p15="http://schemas.microsoft.com/office/powerpoint/2012/main" userId="S::some4807@ox.ac.uk::944bdfd8-0854-4a08-a7ae-8c9b15781c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824"/>
    <p:restoredTop sz="69255"/>
  </p:normalViewPr>
  <p:slideViewPr>
    <p:cSldViewPr snapToGrid="0" snapToObjects="1">
      <p:cViewPr varScale="1">
        <p:scale>
          <a:sx n="75" d="100"/>
          <a:sy n="75" d="100"/>
        </p:scale>
        <p:origin x="13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BA2356-54B9-9942-9F78-7FB72BD1D265}" type="datetimeFigureOut">
              <a:rPr lang="en-US" smtClean="0"/>
              <a:t>1/15/21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5E1C2-E3FD-A04A-AE1F-0798E2417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556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F5E1C2-E3FD-A04A-AE1F-0798E241799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1130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F5E1C2-E3FD-A04A-AE1F-0798E241799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5346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F5E1C2-E3FD-A04A-AE1F-0798E241799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F5E1C2-E3FD-A04A-AE1F-0798E241799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9745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F5E1C2-E3FD-A04A-AE1F-0798E241799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9673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My job is to prove that the loss of income, reputation and talent resulting from inaction or under-investment is  than the value added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F5E1C2-E3FD-A04A-AE1F-0798E241799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6637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F5E1C2-E3FD-A04A-AE1F-0798E241799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328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F5E1C2-E3FD-A04A-AE1F-0798E241799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091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F5E1C2-E3FD-A04A-AE1F-0798E241799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143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 other argument against investing in a website. </a:t>
            </a:r>
          </a:p>
          <a:p>
            <a:r>
              <a:rPr lang="en-US" dirty="0"/>
              <a:t>Business-critical element of an organisation’s infrastructure. Not frippery or indulgence. </a:t>
            </a:r>
          </a:p>
          <a:p>
            <a:r>
              <a:rPr lang="en-US" dirty="0"/>
              <a:t>Without a functional website – as is the case now – you suffer reputational loss, loss of talent, loss of income. </a:t>
            </a:r>
          </a:p>
          <a:p>
            <a:r>
              <a:rPr lang="en-US" dirty="0"/>
              <a:t>Conversely, if you have a competitive, exciting website, stands to reason you can increase reputation, talent, income. </a:t>
            </a:r>
          </a:p>
          <a:p>
            <a:r>
              <a:rPr lang="en-US" dirty="0"/>
              <a:t>If the website does its job, which I’m here to say it will, it will create a positive feedback loop of interaction-attraction-income, so the return on investment will effectively cancel out the cost. </a:t>
            </a:r>
          </a:p>
          <a:p>
            <a:r>
              <a:rPr lang="en-US" dirty="0"/>
              <a:t>Only question is how much do you spend to get something competitive, exciting, durable enough to fulfil your needs for the next 5 years.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F5E1C2-E3FD-A04A-AE1F-0798E241799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456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WordPress powers 40% of all websites and holds a 60% market share of all CMS.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F5E1C2-E3FD-A04A-AE1F-0798E241799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8016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F5E1C2-E3FD-A04A-AE1F-0798E241799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1674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F5E1C2-E3FD-A04A-AE1F-0798E241799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547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F5E1C2-E3FD-A04A-AE1F-0798E241799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3325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COST OF NOT DOING THIS WILL ULTIMATELY BE HIGHER THAN INVESTING THE MONEY.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If the website does its job, which I’m here to say it will, it will create a positive feedback loop of interaction-attraction-income, so the return on investment will effectively cancel out the cost / recoup the investment.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F5E1C2-E3FD-A04A-AE1F-0798E241799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10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2EDB8D0-98ED-4B86-9D5F-E61ADC70144D}" type="datetimeFigureOut">
              <a:rPr lang="en-US" smtClean="0"/>
              <a:t>1/15/21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944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121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89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882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1481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760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1/15/21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777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1/15/21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258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1/15/21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624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28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8062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1000"/>
            <a:lum/>
          </a:blip>
          <a:srcRect/>
          <a:stretch>
            <a:fillRect l="-23000" t="-11000" r="78000" b="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2EDB8D0-98ED-4B86-9D5F-E61ADC70144D}" type="datetimeFigureOut">
              <a:rPr lang="en-US" smtClean="0"/>
              <a:pPr/>
              <a:t>1/15/21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1064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liftoncollege.com/" TargetMode="External"/><Relationship Id="rId3" Type="http://schemas.openxmlformats.org/officeDocument/2006/relationships/hyperlink" Target="https://www.thewebkitchen.co.uk/" TargetMode="External"/><Relationship Id="rId7" Type="http://schemas.openxmlformats.org/officeDocument/2006/relationships/hyperlink" Target="https://www.eastbourne-college.co.uk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usic.ox.ac.uk/" TargetMode="External"/><Relationship Id="rId5" Type="http://schemas.openxmlformats.org/officeDocument/2006/relationships/hyperlink" Target="https://www.enterprise.cam.ac.uk/" TargetMode="External"/><Relationship Id="rId4" Type="http://schemas.openxmlformats.org/officeDocument/2006/relationships/hyperlink" Target="https://www.etoncollege.com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C8889-DC55-0646-8BAB-C113678E4C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01990" y="1660013"/>
            <a:ext cx="8905085" cy="2387600"/>
          </a:xfrm>
        </p:spPr>
        <p:txBody>
          <a:bodyPr>
            <a:noAutofit/>
          </a:bodyPr>
          <a:lstStyle/>
          <a:p>
            <a:pPr algn="l"/>
            <a:r>
              <a:rPr lang="en-US" sz="6000" dirty="0">
                <a:latin typeface="Helvetica" pitchFamily="2" charset="0"/>
              </a:rPr>
              <a:t>SOMERVILLE COLLEGE WEBSITE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1B663F-5B94-A54C-ABF0-1E2B2B92FF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01990" y="4004187"/>
            <a:ext cx="7106307" cy="1655762"/>
          </a:xfrm>
        </p:spPr>
        <p:txBody>
          <a:bodyPr>
            <a:normAutofit fontScale="92500"/>
          </a:bodyPr>
          <a:lstStyle/>
          <a:p>
            <a:pPr algn="l"/>
            <a:r>
              <a:rPr lang="en-US" sz="4400" dirty="0">
                <a:latin typeface="Helvetica" pitchFamily="2" charset="0"/>
              </a:rPr>
              <a:t>delivered to Governing Body</a:t>
            </a:r>
          </a:p>
          <a:p>
            <a:pPr algn="l"/>
            <a:r>
              <a:rPr lang="en-US" sz="4400" dirty="0">
                <a:latin typeface="Helvetica" pitchFamily="2" charset="0"/>
              </a:rPr>
              <a:t>20.01.2021</a:t>
            </a:r>
          </a:p>
        </p:txBody>
      </p:sp>
    </p:spTree>
    <p:extLst>
      <p:ext uri="{BB962C8B-B14F-4D97-AF65-F5344CB8AC3E}">
        <p14:creationId xmlns:p14="http://schemas.microsoft.com/office/powerpoint/2010/main" val="820243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34F6F-5CF4-4743-8DD0-66BE3225C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2546" y="1123322"/>
            <a:ext cx="10654654" cy="4985084"/>
          </a:xfrm>
        </p:spPr>
        <p:txBody>
          <a:bodyPr>
            <a:normAutofit/>
          </a:bodyPr>
          <a:lstStyle/>
          <a:p>
            <a:pPr algn="ctr"/>
            <a:r>
              <a:rPr lang="en-US" sz="6600" dirty="0">
                <a:latin typeface="Helvetica" pitchFamily="2" charset="0"/>
              </a:rPr>
              <a:t>Cost</a:t>
            </a:r>
          </a:p>
          <a:p>
            <a:pPr algn="ctr"/>
            <a:r>
              <a:rPr lang="en-GB" sz="3600" dirty="0">
                <a:latin typeface="Helvetica" pitchFamily="2" charset="0"/>
              </a:rPr>
              <a:t>The last website cost £25,000 – 5 years ago.</a:t>
            </a:r>
          </a:p>
          <a:p>
            <a:pPr algn="ctr"/>
            <a:r>
              <a:rPr lang="en-GB" sz="3600" dirty="0">
                <a:latin typeface="Helvetica" pitchFamily="2" charset="0"/>
              </a:rPr>
              <a:t>Today, decent websites start at £25k up to £55k.</a:t>
            </a:r>
          </a:p>
          <a:p>
            <a:pPr algn="ctr"/>
            <a:r>
              <a:rPr lang="en-GB" sz="3600" dirty="0">
                <a:latin typeface="Helvetica" pitchFamily="2" charset="0"/>
              </a:rPr>
              <a:t>I negotiated a 15% discount.</a:t>
            </a:r>
          </a:p>
          <a:p>
            <a:pPr algn="ctr"/>
            <a:r>
              <a:rPr lang="en-GB" sz="3600" dirty="0">
                <a:latin typeface="Helvetica" pitchFamily="2" charset="0"/>
              </a:rPr>
              <a:t>It was £33,600 excl. VAT – now </a:t>
            </a:r>
            <a:r>
              <a:rPr lang="en-GB" sz="3600" b="1" u="sng" dirty="0">
                <a:latin typeface="Helvetica" pitchFamily="2" charset="0"/>
              </a:rPr>
              <a:t>£28,560 excl. VAT</a:t>
            </a:r>
            <a:r>
              <a:rPr lang="en-GB" sz="3600" dirty="0">
                <a:latin typeface="Helvetica" pitchFamily="2" charset="0"/>
              </a:rPr>
              <a:t>.</a:t>
            </a:r>
          </a:p>
          <a:p>
            <a:pPr algn="ctr"/>
            <a:r>
              <a:rPr lang="en-GB" sz="3600" dirty="0">
                <a:latin typeface="Helvetica" pitchFamily="2" charset="0"/>
              </a:rPr>
              <a:t>Most VAT written-off, meaning costs just over 32k total or £6k investment per annum</a:t>
            </a:r>
          </a:p>
        </p:txBody>
      </p:sp>
    </p:spTree>
    <p:extLst>
      <p:ext uri="{BB962C8B-B14F-4D97-AF65-F5344CB8AC3E}">
        <p14:creationId xmlns:p14="http://schemas.microsoft.com/office/powerpoint/2010/main" val="3473260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34F6F-5CF4-4743-8DD0-66BE3225C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2546" y="1253067"/>
            <a:ext cx="10959454" cy="5143205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en-US" sz="6600" dirty="0">
                <a:latin typeface="Helvetica" pitchFamily="2" charset="0"/>
              </a:rPr>
              <a:t>Ongoing Support</a:t>
            </a:r>
          </a:p>
          <a:p>
            <a:pPr marL="0" indent="0" algn="ctr">
              <a:buNone/>
            </a:pPr>
            <a:r>
              <a:rPr lang="en-GB" sz="3600" dirty="0">
                <a:latin typeface="Helvetica" pitchFamily="2" charset="0"/>
              </a:rPr>
              <a:t>Functionality – if anything breaks, it’s fixed that day </a:t>
            </a:r>
          </a:p>
          <a:p>
            <a:pPr marL="0" indent="0" algn="ctr">
              <a:buNone/>
            </a:pPr>
            <a:r>
              <a:rPr lang="en-GB" sz="3600" dirty="0">
                <a:latin typeface="Helvetica" pitchFamily="2" charset="0"/>
              </a:rPr>
              <a:t>Rolling updates – site optimised for latest patches</a:t>
            </a:r>
          </a:p>
          <a:p>
            <a:pPr marL="0" indent="0" algn="ctr">
              <a:buNone/>
            </a:pPr>
            <a:r>
              <a:rPr lang="en-GB" sz="3600" dirty="0">
                <a:latin typeface="Helvetica" pitchFamily="2" charset="0"/>
              </a:rPr>
              <a:t>Design – use up contracted hours to incorporate new design</a:t>
            </a:r>
          </a:p>
          <a:p>
            <a:pPr marL="0" indent="0" algn="ctr">
              <a:buNone/>
            </a:pPr>
            <a:r>
              <a:rPr lang="en-GB" sz="3600" dirty="0">
                <a:latin typeface="Helvetica" pitchFamily="2" charset="0"/>
              </a:rPr>
              <a:t>Web-marketing – use up contracted hours to crunch data on Google Analytics and optimise site accordingly </a:t>
            </a:r>
          </a:p>
          <a:p>
            <a:pPr algn="ctr"/>
            <a:endParaRPr lang="en-GB" sz="3600" dirty="0">
              <a:latin typeface="Helvetica" pitchFamily="2" charset="0"/>
            </a:endParaRPr>
          </a:p>
          <a:p>
            <a:pPr algn="ctr"/>
            <a:r>
              <a:rPr lang="en-GB" sz="3600" b="1" dirty="0">
                <a:latin typeface="Helvetica" pitchFamily="2" charset="0"/>
              </a:rPr>
              <a:t>Total cost: </a:t>
            </a:r>
            <a:r>
              <a:rPr lang="en-GB" sz="3600" dirty="0">
                <a:latin typeface="Helvetica" pitchFamily="2" charset="0"/>
              </a:rPr>
              <a:t>4 hours per month @ £90 per/hour</a:t>
            </a:r>
          </a:p>
          <a:p>
            <a:pPr algn="ctr"/>
            <a:r>
              <a:rPr lang="en-GB" sz="3600" dirty="0">
                <a:latin typeface="Helvetica" pitchFamily="2" charset="0"/>
              </a:rPr>
              <a:t>Total £1,440 per year plus VAT</a:t>
            </a:r>
          </a:p>
        </p:txBody>
      </p:sp>
    </p:spTree>
    <p:extLst>
      <p:ext uri="{BB962C8B-B14F-4D97-AF65-F5344CB8AC3E}">
        <p14:creationId xmlns:p14="http://schemas.microsoft.com/office/powerpoint/2010/main" val="2362288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Table&#10;&#10;Description automatically generated">
            <a:extLst>
              <a:ext uri="{FF2B5EF4-FFF2-40B4-BE49-F238E27FC236}">
                <a16:creationId xmlns:a16="http://schemas.microsoft.com/office/drawing/2014/main" id="{AEA827B1-33A1-7846-8092-BF74A8CF33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33162" y="0"/>
            <a:ext cx="9158838" cy="6872990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D2C38C9-1568-B340-9B13-49C61973B9FF}"/>
              </a:ext>
            </a:extLst>
          </p:cNvPr>
          <p:cNvSpPr/>
          <p:nvPr/>
        </p:nvSpPr>
        <p:spPr>
          <a:xfrm>
            <a:off x="0" y="5028163"/>
            <a:ext cx="31596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Helvetica" pitchFamily="2" charset="0"/>
              </a:rPr>
              <a:t>ILLUSTRATIVE BREAKDOWN</a:t>
            </a:r>
          </a:p>
          <a:p>
            <a:pPr algn="ctr"/>
            <a:r>
              <a:rPr lang="en-US" dirty="0">
                <a:latin typeface="Helvetica" pitchFamily="2" charset="0"/>
              </a:rPr>
              <a:t>ALL THIS WORK INCLUDED </a:t>
            </a:r>
            <a:br>
              <a:rPr lang="en-US" dirty="0">
                <a:latin typeface="Helvetica" pitchFamily="2" charset="0"/>
              </a:rPr>
            </a:br>
            <a:r>
              <a:rPr lang="en-US" dirty="0">
                <a:latin typeface="Helvetica" pitchFamily="2" charset="0"/>
              </a:rPr>
              <a:t>FOR £28,560</a:t>
            </a:r>
          </a:p>
        </p:txBody>
      </p:sp>
    </p:spTree>
    <p:extLst>
      <p:ext uri="{BB962C8B-B14F-4D97-AF65-F5344CB8AC3E}">
        <p14:creationId xmlns:p14="http://schemas.microsoft.com/office/powerpoint/2010/main" val="3346381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34F6F-5CF4-4743-8DD0-66BE3225C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3417" y="447274"/>
            <a:ext cx="8930155" cy="59634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100" dirty="0">
                <a:latin typeface="Helvetica" pitchFamily="2" charset="0"/>
              </a:rPr>
              <a:t>Timeline</a:t>
            </a:r>
          </a:p>
          <a:p>
            <a:r>
              <a:rPr lang="en-GB" b="1" dirty="0">
                <a:latin typeface="Helvetica" pitchFamily="2" charset="0"/>
              </a:rPr>
              <a:t>20.01.2021</a:t>
            </a:r>
            <a:r>
              <a:rPr lang="en-GB" dirty="0">
                <a:latin typeface="Helvetica" pitchFamily="2" charset="0"/>
              </a:rPr>
              <a:t> Governing Body</a:t>
            </a:r>
          </a:p>
          <a:p>
            <a:r>
              <a:rPr lang="en-GB" b="1" dirty="0">
                <a:latin typeface="Helvetica" pitchFamily="2" charset="0"/>
              </a:rPr>
              <a:t>21.01.2021</a:t>
            </a:r>
            <a:r>
              <a:rPr lang="en-GB" dirty="0">
                <a:latin typeface="Helvetica" pitchFamily="2" charset="0"/>
              </a:rPr>
              <a:t> Potentially engage TWK</a:t>
            </a:r>
          </a:p>
          <a:p>
            <a:r>
              <a:rPr lang="en-GB" b="1" dirty="0">
                <a:latin typeface="Helvetica" pitchFamily="2" charset="0"/>
              </a:rPr>
              <a:t>25.01.2021</a:t>
            </a:r>
            <a:r>
              <a:rPr lang="en-GB" dirty="0">
                <a:latin typeface="Helvetica" pitchFamily="2" charset="0"/>
              </a:rPr>
              <a:t> TWK and Visual Philosophy meet</a:t>
            </a:r>
          </a:p>
          <a:p>
            <a:r>
              <a:rPr lang="en-GB" b="1" dirty="0">
                <a:latin typeface="Helvetica" pitchFamily="2" charset="0"/>
              </a:rPr>
              <a:t>08.02.2021</a:t>
            </a:r>
            <a:r>
              <a:rPr lang="en-GB" dirty="0">
                <a:latin typeface="Helvetica" pitchFamily="2" charset="0"/>
              </a:rPr>
              <a:t> Vision Presentation</a:t>
            </a:r>
          </a:p>
          <a:p>
            <a:r>
              <a:rPr lang="en-GB" b="1" dirty="0">
                <a:latin typeface="Helvetica" pitchFamily="2" charset="0"/>
              </a:rPr>
              <a:t>Feb 2021</a:t>
            </a:r>
            <a:r>
              <a:rPr lang="en-GB" dirty="0">
                <a:latin typeface="Helvetica" pitchFamily="2" charset="0"/>
              </a:rPr>
              <a:t> Design and Build</a:t>
            </a:r>
          </a:p>
          <a:p>
            <a:r>
              <a:rPr lang="en-GB" b="1" dirty="0">
                <a:latin typeface="Helvetica" pitchFamily="2" charset="0"/>
              </a:rPr>
              <a:t>Late Feb </a:t>
            </a:r>
            <a:r>
              <a:rPr lang="en-GB" dirty="0">
                <a:latin typeface="Helvetica" pitchFamily="2" charset="0"/>
              </a:rPr>
              <a:t>TWK Content Upload &amp; Training</a:t>
            </a:r>
          </a:p>
          <a:p>
            <a:r>
              <a:rPr lang="en-GB" b="1" dirty="0">
                <a:latin typeface="Helvetica" pitchFamily="2" charset="0"/>
              </a:rPr>
              <a:t>March </a:t>
            </a:r>
            <a:r>
              <a:rPr lang="en-GB" dirty="0">
                <a:latin typeface="Helvetica" pitchFamily="2" charset="0"/>
              </a:rPr>
              <a:t>Main content upload</a:t>
            </a:r>
          </a:p>
          <a:p>
            <a:r>
              <a:rPr lang="en-GB" b="1" dirty="0">
                <a:latin typeface="Helvetica" pitchFamily="2" charset="0"/>
              </a:rPr>
              <a:t>Late March </a:t>
            </a:r>
            <a:r>
              <a:rPr lang="en-GB" dirty="0">
                <a:latin typeface="Helvetica" pitchFamily="2" charset="0"/>
              </a:rPr>
              <a:t>Testing</a:t>
            </a:r>
          </a:p>
          <a:p>
            <a:r>
              <a:rPr lang="en-GB" b="1" dirty="0">
                <a:latin typeface="Helvetica" pitchFamily="2" charset="0"/>
              </a:rPr>
              <a:t>April</a:t>
            </a:r>
            <a:r>
              <a:rPr lang="en-GB" dirty="0">
                <a:latin typeface="Helvetica" pitchFamily="2" charset="0"/>
              </a:rPr>
              <a:t> Internal testing (Somerville ICT – 2 weeks)</a:t>
            </a:r>
          </a:p>
          <a:p>
            <a:r>
              <a:rPr lang="en-GB" b="1" dirty="0">
                <a:latin typeface="Helvetica" pitchFamily="2" charset="0"/>
              </a:rPr>
              <a:t>Trinity Term </a:t>
            </a:r>
            <a:r>
              <a:rPr lang="en-GB" dirty="0">
                <a:latin typeface="Helvetica" pitchFamily="2" charset="0"/>
              </a:rPr>
              <a:t>Launch start of 1</a:t>
            </a:r>
            <a:r>
              <a:rPr lang="en-GB" baseline="30000" dirty="0">
                <a:latin typeface="Helvetica" pitchFamily="2" charset="0"/>
              </a:rPr>
              <a:t>st</a:t>
            </a:r>
            <a:r>
              <a:rPr lang="en-GB" dirty="0">
                <a:latin typeface="Helvetica" pitchFamily="2" charset="0"/>
              </a:rPr>
              <a:t> week</a:t>
            </a:r>
          </a:p>
        </p:txBody>
      </p:sp>
    </p:spTree>
    <p:extLst>
      <p:ext uri="{BB962C8B-B14F-4D97-AF65-F5344CB8AC3E}">
        <p14:creationId xmlns:p14="http://schemas.microsoft.com/office/powerpoint/2010/main" val="3559340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34F6F-5CF4-4743-8DD0-66BE3225C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9171" y="2920181"/>
            <a:ext cx="8930155" cy="10176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100" dirty="0">
                <a:latin typeface="Helvetica" pitchFamily="2" charset="0"/>
              </a:rPr>
              <a:t>APPENDICES</a:t>
            </a:r>
          </a:p>
          <a:p>
            <a:endParaRPr lang="en-GB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333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34F6F-5CF4-4743-8DD0-66BE3225C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9171" y="2920181"/>
            <a:ext cx="8930155" cy="1017638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sz="6100" dirty="0">
                <a:latin typeface="Helvetica" pitchFamily="2" charset="0"/>
              </a:rPr>
              <a:t>Appendix 1 – Expanded Details of TWK Working Practices and Benefits</a:t>
            </a:r>
            <a:endParaRPr lang="en-GB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4625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075D32B3-D0DE-D34B-A7BB-8DB69E02D0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28012" y="-7278"/>
            <a:ext cx="9163987" cy="6865277"/>
          </a:xfrm>
        </p:spPr>
      </p:pic>
    </p:spTree>
    <p:extLst>
      <p:ext uri="{BB962C8B-B14F-4D97-AF65-F5344CB8AC3E}">
        <p14:creationId xmlns:p14="http://schemas.microsoft.com/office/powerpoint/2010/main" val="9975548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, application&#10;&#10;Description automatically generated">
            <a:extLst>
              <a:ext uri="{FF2B5EF4-FFF2-40B4-BE49-F238E27FC236}">
                <a16:creationId xmlns:a16="http://schemas.microsoft.com/office/drawing/2014/main" id="{7D68A42D-4CD0-8449-9AF1-9EA3F5D354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1970" y="0"/>
            <a:ext cx="9160030" cy="6858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0992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34F6F-5CF4-4743-8DD0-66BE3225C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4663" y="936458"/>
            <a:ext cx="9927337" cy="4985084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en-US" sz="6200" dirty="0">
                <a:latin typeface="Helvetica" pitchFamily="2" charset="0"/>
              </a:rPr>
              <a:t>Appendix 2: The UX (User Experience) Test</a:t>
            </a:r>
          </a:p>
          <a:p>
            <a:pPr marL="0" indent="0">
              <a:buNone/>
            </a:pPr>
            <a:endParaRPr lang="en-GB" sz="4000" dirty="0">
              <a:latin typeface="Helvetica" pitchFamily="2" charset="0"/>
            </a:endParaRPr>
          </a:p>
          <a:p>
            <a:pPr marL="0" indent="0">
              <a:buNone/>
            </a:pPr>
            <a:r>
              <a:rPr lang="en-GB" sz="4000" dirty="0">
                <a:latin typeface="Helvetica" pitchFamily="2" charset="0"/>
              </a:rPr>
              <a:t>Imagine you’re a…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4000" dirty="0">
                <a:latin typeface="Helvetica" pitchFamily="2" charset="0"/>
              </a:rPr>
              <a:t>A prospective parent trying to find out about meals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4000" dirty="0">
                <a:latin typeface="Helvetica" pitchFamily="2" charset="0"/>
              </a:rPr>
              <a:t>A prospective student trying to find out about Open Days</a:t>
            </a:r>
          </a:p>
          <a:p>
            <a:pPr marL="742950" indent="-742950">
              <a:buFont typeface="+mj-lt"/>
              <a:buAutoNum type="arabicPeriod"/>
            </a:pPr>
            <a:r>
              <a:rPr lang="en-GB" sz="4000" dirty="0">
                <a:latin typeface="Helvetica" pitchFamily="2" charset="0"/>
              </a:rPr>
              <a:t>A current student interested in finding out about boat club</a:t>
            </a:r>
          </a:p>
          <a:p>
            <a:pPr marL="0" indent="0">
              <a:buNone/>
            </a:pPr>
            <a:endParaRPr lang="en-GB" sz="4000" dirty="0">
              <a:latin typeface="Helvetica" pitchFamily="2" charset="0"/>
            </a:endParaRPr>
          </a:p>
          <a:p>
            <a:pPr marL="0" indent="0">
              <a:buNone/>
            </a:pPr>
            <a:r>
              <a:rPr lang="en-GB" sz="4000" dirty="0">
                <a:latin typeface="Helvetica" pitchFamily="2" charset="0"/>
              </a:rPr>
              <a:t>- Try and find the relevant information on the Somerville, St Anne’s and </a:t>
            </a:r>
            <a:r>
              <a:rPr lang="en-GB" sz="4000" dirty="0" err="1">
                <a:latin typeface="Helvetica" pitchFamily="2" charset="0"/>
              </a:rPr>
              <a:t>Univ</a:t>
            </a:r>
            <a:r>
              <a:rPr lang="en-GB" sz="4000" dirty="0">
                <a:latin typeface="Helvetica" pitchFamily="2" charset="0"/>
              </a:rPr>
              <a:t> websites. </a:t>
            </a:r>
          </a:p>
          <a:p>
            <a:pPr marL="0" indent="0">
              <a:buNone/>
            </a:pPr>
            <a:r>
              <a:rPr lang="en-GB" sz="4000" dirty="0">
                <a:latin typeface="Helvetica" pitchFamily="2" charset="0"/>
              </a:rPr>
              <a:t>- See how long the search takes and what information you return. </a:t>
            </a:r>
          </a:p>
          <a:p>
            <a:pPr marL="0" indent="0">
              <a:buNone/>
            </a:pPr>
            <a:r>
              <a:rPr lang="en-GB" sz="4000" dirty="0">
                <a:latin typeface="Helvetica" pitchFamily="2" charset="0"/>
              </a:rPr>
              <a:t>- Consider how smooth/intuitive/agreeable the experience felt. </a:t>
            </a:r>
          </a:p>
          <a:p>
            <a:pPr marL="0" indent="0" algn="ctr">
              <a:buNone/>
            </a:pPr>
            <a:endParaRPr lang="en-GB" sz="4000" b="1" dirty="0">
              <a:latin typeface="Helvetica" pitchFamily="2" charset="0"/>
            </a:endParaRPr>
          </a:p>
          <a:p>
            <a:pPr algn="ctr"/>
            <a:endParaRPr lang="en-US" sz="4500" dirty="0"/>
          </a:p>
        </p:txBody>
      </p:sp>
    </p:spTree>
    <p:extLst>
      <p:ext uri="{BB962C8B-B14F-4D97-AF65-F5344CB8AC3E}">
        <p14:creationId xmlns:p14="http://schemas.microsoft.com/office/powerpoint/2010/main" val="29018309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34F6F-5CF4-4743-8DD0-66BE3225C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7987" y="1323379"/>
            <a:ext cx="8482013" cy="4211242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sz="9100" dirty="0">
                <a:latin typeface="Helvetica" pitchFamily="2" charset="0"/>
              </a:rPr>
              <a:t>Since September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5000" dirty="0">
                <a:latin typeface="Helvetica" pitchFamily="2" charset="0"/>
              </a:rPr>
              <a:t>brand refresh to create synergy across print + digital (cost-effective &amp; strategic)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5000" dirty="0">
                <a:latin typeface="Helvetica" pitchFamily="2" charset="0"/>
              </a:rPr>
              <a:t>sought proposals from new agencies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5000" dirty="0">
                <a:latin typeface="Helvetica" pitchFamily="2" charset="0"/>
              </a:rPr>
              <a:t>identified preferred supplier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5000" dirty="0">
                <a:latin typeface="Helvetica" pitchFamily="2" charset="0"/>
              </a:rPr>
              <a:t>created brief for new website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5000" dirty="0">
                <a:latin typeface="Helvetica" pitchFamily="2" charset="0"/>
              </a:rPr>
              <a:t>created sitemap for new website</a:t>
            </a:r>
            <a:endParaRPr lang="en-GB" sz="5000" dirty="0"/>
          </a:p>
          <a:p>
            <a:pPr marL="0" indent="0">
              <a:lnSpc>
                <a:spcPct val="100000"/>
              </a:lnSpc>
              <a:buNone/>
            </a:pP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430904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34F6F-5CF4-4743-8DD0-66BE3225C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3952" y="1209825"/>
            <a:ext cx="8482013" cy="443834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100" dirty="0">
                <a:latin typeface="Helvetica" pitchFamily="2" charset="0"/>
              </a:rPr>
              <a:t>Objectives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3500" dirty="0">
                <a:latin typeface="Helvetica" pitchFamily="2" charset="0"/>
              </a:rPr>
              <a:t>make the case for a cutting-edge website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3500" dirty="0">
                <a:latin typeface="Helvetica" pitchFamily="2" charset="0"/>
              </a:rPr>
              <a:t>establish the credentials, working method, timescale and cost implications of retaining The Web Kitchen (TWK)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3500" dirty="0">
                <a:latin typeface="Helvetica" pitchFamily="2" charset="0"/>
              </a:rPr>
              <a:t>prepare for discussion in GB of retaining TWK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851551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34F6F-5CF4-4743-8DD0-66BE3225C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5963" y="936458"/>
            <a:ext cx="9720073" cy="4985084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en-US" sz="6600" dirty="0">
                <a:latin typeface="Helvetica" pitchFamily="2" charset="0"/>
              </a:rPr>
              <a:t>Why do we need a new website?</a:t>
            </a:r>
          </a:p>
          <a:p>
            <a:pPr algn="ctr"/>
            <a:endParaRPr lang="en-GB" sz="4000" dirty="0">
              <a:latin typeface="Helvetica" pitchFamily="2" charset="0"/>
            </a:endParaRPr>
          </a:p>
          <a:p>
            <a:pPr algn="ctr"/>
            <a:r>
              <a:rPr lang="en-GB" sz="4000" dirty="0">
                <a:latin typeface="Helvetica" pitchFamily="2" charset="0"/>
              </a:rPr>
              <a:t>rebuild trust of community</a:t>
            </a:r>
          </a:p>
          <a:p>
            <a:pPr algn="ctr"/>
            <a:r>
              <a:rPr lang="en-GB" sz="4000" dirty="0">
                <a:latin typeface="Helvetica" pitchFamily="2" charset="0"/>
              </a:rPr>
              <a:t>compete/maintain status with peers</a:t>
            </a:r>
          </a:p>
          <a:p>
            <a:pPr algn="ctr"/>
            <a:r>
              <a:rPr lang="en-GB" sz="4000" dirty="0">
                <a:latin typeface="Helvetica" pitchFamily="2" charset="0"/>
              </a:rPr>
              <a:t>support focus on excellence &amp; access</a:t>
            </a:r>
          </a:p>
          <a:p>
            <a:pPr algn="ctr"/>
            <a:r>
              <a:rPr lang="en-GB" sz="4000" dirty="0">
                <a:latin typeface="Helvetica" pitchFamily="2" charset="0"/>
              </a:rPr>
              <a:t>showcase cutting-edge research</a:t>
            </a:r>
          </a:p>
          <a:p>
            <a:pPr algn="ctr"/>
            <a:r>
              <a:rPr lang="en-GB" sz="4000" dirty="0">
                <a:latin typeface="Helvetica" pitchFamily="2" charset="0"/>
              </a:rPr>
              <a:t>position Somerville as the place to be</a:t>
            </a:r>
          </a:p>
          <a:p>
            <a:pPr algn="ctr"/>
            <a:endParaRPr lang="en-GB" sz="4000" dirty="0">
              <a:latin typeface="Helvetica" pitchFamily="2" charset="0"/>
            </a:endParaRPr>
          </a:p>
          <a:p>
            <a:pPr algn="ctr"/>
            <a:r>
              <a:rPr lang="en-GB" sz="4000" dirty="0">
                <a:latin typeface="Helvetica" pitchFamily="2" charset="0"/>
              </a:rPr>
              <a:t>2020 taught us the value of digital</a:t>
            </a:r>
          </a:p>
          <a:p>
            <a:pPr algn="ctr"/>
            <a:r>
              <a:rPr lang="en-GB" sz="4000" dirty="0">
                <a:latin typeface="Helvetica" pitchFamily="2" charset="0"/>
              </a:rPr>
              <a:t>new website = centrepiece of comms strategy driving </a:t>
            </a:r>
            <a:r>
              <a:rPr lang="en-GB" sz="4000" b="1" dirty="0">
                <a:latin typeface="Helvetica" pitchFamily="2" charset="0"/>
              </a:rPr>
              <a:t>attraction</a:t>
            </a:r>
            <a:r>
              <a:rPr lang="en-GB" sz="4000" dirty="0">
                <a:latin typeface="Helvetica" pitchFamily="2" charset="0"/>
              </a:rPr>
              <a:t> + </a:t>
            </a:r>
            <a:r>
              <a:rPr lang="en-GB" sz="4000" b="1" dirty="0">
                <a:latin typeface="Helvetica" pitchFamily="2" charset="0"/>
              </a:rPr>
              <a:t>engagement</a:t>
            </a:r>
          </a:p>
          <a:p>
            <a:pPr algn="ctr"/>
            <a:endParaRPr lang="en-US" sz="4500" dirty="0"/>
          </a:p>
        </p:txBody>
      </p:sp>
    </p:spTree>
    <p:extLst>
      <p:ext uri="{BB962C8B-B14F-4D97-AF65-F5344CB8AC3E}">
        <p14:creationId xmlns:p14="http://schemas.microsoft.com/office/powerpoint/2010/main" val="2490349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34F6F-5CF4-4743-8DD0-66BE3225C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5963" y="936458"/>
            <a:ext cx="9720073" cy="4985084"/>
          </a:xfrm>
        </p:spPr>
        <p:txBody>
          <a:bodyPr>
            <a:normAutofit/>
          </a:bodyPr>
          <a:lstStyle/>
          <a:p>
            <a:pPr algn="ctr"/>
            <a:r>
              <a:rPr lang="en-US" sz="6600" dirty="0">
                <a:latin typeface="Helvetica" pitchFamily="2" charset="0"/>
              </a:rPr>
              <a:t>Why not?</a:t>
            </a:r>
          </a:p>
          <a:p>
            <a:pPr algn="ctr"/>
            <a:endParaRPr lang="en-GB" sz="4000" dirty="0">
              <a:latin typeface="Helvetica" pitchFamily="2" charset="0"/>
            </a:endParaRPr>
          </a:p>
          <a:p>
            <a:pPr algn="ctr"/>
            <a:r>
              <a:rPr lang="en-GB" sz="4000" dirty="0">
                <a:latin typeface="Helvetica" pitchFamily="2" charset="0"/>
              </a:rPr>
              <a:t>Money.</a:t>
            </a:r>
            <a:endParaRPr lang="en-GB" sz="4000" b="1" dirty="0">
              <a:latin typeface="Helvetica" pitchFamily="2" charset="0"/>
            </a:endParaRPr>
          </a:p>
          <a:p>
            <a:pPr algn="ctr"/>
            <a:endParaRPr lang="en-US" sz="4500" dirty="0"/>
          </a:p>
        </p:txBody>
      </p:sp>
    </p:spTree>
    <p:extLst>
      <p:ext uri="{BB962C8B-B14F-4D97-AF65-F5344CB8AC3E}">
        <p14:creationId xmlns:p14="http://schemas.microsoft.com/office/powerpoint/2010/main" val="2554443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34F6F-5CF4-4743-8DD0-66BE3225C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9029" y="1323378"/>
            <a:ext cx="9074551" cy="5534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400" dirty="0">
                <a:latin typeface="Helvetica" pitchFamily="2" charset="0"/>
              </a:rPr>
              <a:t>The ideal website</a:t>
            </a:r>
          </a:p>
          <a:p>
            <a:r>
              <a:rPr lang="en-GB" sz="3900" dirty="0">
                <a:latin typeface="Helvetica" pitchFamily="2" charset="0"/>
              </a:rPr>
              <a:t>clearer user journeys</a:t>
            </a:r>
          </a:p>
          <a:p>
            <a:r>
              <a:rPr lang="en-GB" sz="3900" dirty="0">
                <a:latin typeface="Helvetica" pitchFamily="2" charset="0"/>
              </a:rPr>
              <a:t>dynamic platform for showcasing research, student voice, alumni events</a:t>
            </a:r>
          </a:p>
          <a:p>
            <a:r>
              <a:rPr lang="en-GB" sz="3900" dirty="0">
                <a:latin typeface="Helvetica" pitchFamily="2" charset="0"/>
              </a:rPr>
              <a:t>accessible CMS</a:t>
            </a:r>
          </a:p>
          <a:p>
            <a:r>
              <a:rPr lang="en-GB" sz="3900" dirty="0">
                <a:latin typeface="Helvetica" pitchFamily="2" charset="0"/>
              </a:rPr>
              <a:t>integrated API, e.g. calendars and news</a:t>
            </a:r>
          </a:p>
          <a:p>
            <a:r>
              <a:rPr lang="en-GB" sz="3900" dirty="0">
                <a:latin typeface="Helvetica" pitchFamily="2" charset="0"/>
              </a:rPr>
              <a:t>stronger articulation of Somerville USP</a:t>
            </a:r>
          </a:p>
          <a:p>
            <a:pPr marL="0" indent="0">
              <a:lnSpc>
                <a:spcPct val="100000"/>
              </a:lnSpc>
              <a:buNone/>
            </a:pP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263348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34F6F-5CF4-4743-8DD0-66BE3225C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6549" y="1546621"/>
            <a:ext cx="8482013" cy="477315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6100" dirty="0">
                <a:latin typeface="Helvetica" pitchFamily="2" charset="0"/>
              </a:rPr>
              <a:t>Why TWK?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3500" dirty="0">
                <a:latin typeface="Helvetica" pitchFamily="2" charset="0"/>
              </a:rPr>
              <a:t>worked with this agency before – good partners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3500" dirty="0">
                <a:latin typeface="Helvetica" pitchFamily="2" charset="0"/>
              </a:rPr>
              <a:t>their bespoke themes are brilliant – easy and intuitive to use CMS, look amazing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3500" dirty="0">
                <a:latin typeface="Helvetica" pitchFamily="2" charset="0"/>
              </a:rPr>
              <a:t>they’re experts in education – clients including Oxford, Cambridge and Eton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3500" dirty="0">
                <a:latin typeface="Helvetica" pitchFamily="2" charset="0"/>
              </a:rPr>
              <a:t>excellent ongoing support by in-house team will keep the site cutting-edge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514373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o, company name&#10;&#10;Description automatically generated">
            <a:extLst>
              <a:ext uri="{FF2B5EF4-FFF2-40B4-BE49-F238E27FC236}">
                <a16:creationId xmlns:a16="http://schemas.microsoft.com/office/drawing/2014/main" id="{4F43380D-4ADF-D34B-BF23-DE4D5902DE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95284" y="50493"/>
            <a:ext cx="9082250" cy="6807508"/>
          </a:xfrm>
        </p:spPr>
      </p:pic>
    </p:spTree>
    <p:extLst>
      <p:ext uri="{BB962C8B-B14F-4D97-AF65-F5344CB8AC3E}">
        <p14:creationId xmlns:p14="http://schemas.microsoft.com/office/powerpoint/2010/main" val="1576063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34F6F-5CF4-4743-8DD0-66BE3225C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8584" y="1546621"/>
            <a:ext cx="10148341" cy="421124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6100" dirty="0">
                <a:latin typeface="Helvetica" pitchFamily="2" charset="0"/>
              </a:rPr>
              <a:t>The Web Kitchen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2800" dirty="0">
                <a:latin typeface="Helvetica" pitchFamily="2" charset="0"/>
              </a:rPr>
              <a:t>TWK: </a:t>
            </a:r>
            <a:r>
              <a:rPr lang="en-GB" sz="2800" dirty="0">
                <a:latin typeface="Helvetica" pitchFamily="2" charset="0"/>
                <a:hlinkClick r:id="rId3"/>
              </a:rPr>
              <a:t>https://www.thewebkitchen.co.uk</a:t>
            </a:r>
            <a:endParaRPr lang="en-GB" sz="2800" dirty="0">
              <a:latin typeface="Helvetica" pitchFamily="2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GB" sz="2800" dirty="0">
                <a:latin typeface="Helvetica" pitchFamily="2" charset="0"/>
              </a:rPr>
              <a:t>Eton: </a:t>
            </a:r>
            <a:r>
              <a:rPr lang="en-GB" sz="2800" dirty="0">
                <a:latin typeface="Helvetica" pitchFamily="2" charset="0"/>
                <a:hlinkClick r:id="rId4"/>
              </a:rPr>
              <a:t>https://www.etoncollege.com</a:t>
            </a:r>
            <a:endParaRPr lang="en-GB" sz="2800" dirty="0">
              <a:latin typeface="Helvetica" pitchFamily="2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GB" sz="2800" dirty="0">
                <a:latin typeface="Helvetica" pitchFamily="2" charset="0"/>
              </a:rPr>
              <a:t>Cambridge: </a:t>
            </a:r>
            <a:r>
              <a:rPr lang="en-GB" sz="2800" dirty="0">
                <a:latin typeface="Helvetica" pitchFamily="2" charset="0"/>
                <a:hlinkClick r:id="rId5"/>
              </a:rPr>
              <a:t>https://www.enterprise.cam.ac.uk</a:t>
            </a:r>
            <a:endParaRPr lang="en-GB" sz="2800" dirty="0">
              <a:latin typeface="Helvetica" pitchFamily="2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GB" sz="2800" dirty="0">
                <a:latin typeface="Helvetica" pitchFamily="2" charset="0"/>
              </a:rPr>
              <a:t>Oxford (2013 site): </a:t>
            </a:r>
            <a:r>
              <a:rPr lang="en-GB" sz="2800" dirty="0">
                <a:latin typeface="Helvetica" pitchFamily="2" charset="0"/>
                <a:hlinkClick r:id="rId6"/>
              </a:rPr>
              <a:t>https://www.music.ox.ac.uk</a:t>
            </a:r>
            <a:endParaRPr lang="en-GB" sz="2800" dirty="0">
              <a:latin typeface="Helvetica" pitchFamily="2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GB" sz="2800" dirty="0">
                <a:latin typeface="Helvetica" pitchFamily="2" charset="0"/>
              </a:rPr>
              <a:t>Eastbourne College: </a:t>
            </a:r>
            <a:r>
              <a:rPr lang="en-GB" sz="2800" dirty="0">
                <a:latin typeface="Helvetica" pitchFamily="2" charset="0"/>
                <a:hlinkClick r:id="rId7"/>
              </a:rPr>
              <a:t>https://www.eastbourne-college.co.uk</a:t>
            </a:r>
            <a:r>
              <a:rPr lang="en-GB" sz="2800" dirty="0">
                <a:latin typeface="Helvetica" pitchFamily="2" charset="0"/>
              </a:rPr>
              <a:t>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2800" dirty="0">
                <a:latin typeface="Helvetica" pitchFamily="2" charset="0"/>
              </a:rPr>
              <a:t>Clifton College: </a:t>
            </a:r>
            <a:r>
              <a:rPr lang="en-GB" sz="2800" dirty="0">
                <a:latin typeface="Helvetica" pitchFamily="2" charset="0"/>
                <a:hlinkClick r:id="rId8"/>
              </a:rPr>
              <a:t>https://www.cliftoncollege.com</a:t>
            </a:r>
            <a:endParaRPr lang="en-GB" sz="3500" dirty="0">
              <a:latin typeface="Helvetica" pitchFamily="2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GB" sz="3500" dirty="0">
              <a:latin typeface="Helvetica" pitchFamily="2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GB" sz="3500" dirty="0">
              <a:latin typeface="Helvetica" pitchFamily="2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GB" sz="3500" dirty="0">
              <a:latin typeface="Helvetica" pitchFamily="2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12262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34F6F-5CF4-4743-8DD0-66BE3225C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6549" y="1546621"/>
            <a:ext cx="8482013" cy="511543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100" dirty="0">
                <a:latin typeface="Helvetica" pitchFamily="2" charset="0"/>
              </a:rPr>
              <a:t>TWK: a full-service offer</a:t>
            </a:r>
          </a:p>
          <a:p>
            <a:r>
              <a:rPr lang="en-GB" dirty="0">
                <a:latin typeface="Helvetica" pitchFamily="2" charset="0"/>
              </a:rPr>
              <a:t>Research and design</a:t>
            </a:r>
          </a:p>
          <a:p>
            <a:r>
              <a:rPr lang="en-GB" dirty="0">
                <a:latin typeface="Helvetica" pitchFamily="2" charset="0"/>
              </a:rPr>
              <a:t>Usability testing (mobile, desktop, tablet)</a:t>
            </a:r>
          </a:p>
          <a:p>
            <a:r>
              <a:rPr lang="en-GB" dirty="0">
                <a:latin typeface="Helvetica" pitchFamily="2" charset="0"/>
              </a:rPr>
              <a:t>Considered user journeys (inc. card sort)</a:t>
            </a:r>
          </a:p>
          <a:p>
            <a:r>
              <a:rPr lang="en-GB" dirty="0">
                <a:latin typeface="Helvetica" pitchFamily="2" charset="0"/>
              </a:rPr>
              <a:t>Insight &amp; Analytics</a:t>
            </a:r>
          </a:p>
          <a:p>
            <a:r>
              <a:rPr lang="en-GB" dirty="0">
                <a:latin typeface="Helvetica" pitchFamily="2" charset="0"/>
              </a:rPr>
              <a:t>Integrated calendars and bespoke newsfeeds</a:t>
            </a:r>
          </a:p>
          <a:p>
            <a:r>
              <a:rPr lang="en-GB" dirty="0">
                <a:latin typeface="Helvetica" pitchFamily="2" charset="0"/>
              </a:rPr>
              <a:t>Optimised for video</a:t>
            </a:r>
          </a:p>
          <a:p>
            <a:r>
              <a:rPr lang="en-GB" dirty="0">
                <a:latin typeface="Helvetica" pitchFamily="2" charset="0"/>
              </a:rPr>
              <a:t>Animations and Effects </a:t>
            </a:r>
          </a:p>
          <a:p>
            <a:r>
              <a:rPr lang="en-GB" dirty="0">
                <a:latin typeface="Helvetica" pitchFamily="2" charset="0"/>
              </a:rPr>
              <a:t>In-house support package </a:t>
            </a:r>
          </a:p>
          <a:p>
            <a:r>
              <a:rPr lang="en-GB" b="1" dirty="0">
                <a:latin typeface="Helvetica" pitchFamily="2" charset="0"/>
              </a:rPr>
              <a:t>A bespoke Somerville theme</a:t>
            </a:r>
          </a:p>
        </p:txBody>
      </p:sp>
    </p:spTree>
    <p:extLst>
      <p:ext uri="{BB962C8B-B14F-4D97-AF65-F5344CB8AC3E}">
        <p14:creationId xmlns:p14="http://schemas.microsoft.com/office/powerpoint/2010/main" val="2917215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{1EE2D117-1302-DC4E-BC86-8D22F872A9F0}tf10001061</Template>
  <TotalTime>3571</TotalTime>
  <Words>872</Words>
  <Application>Microsoft Macintosh PowerPoint</Application>
  <PresentationFormat>Widescreen</PresentationFormat>
  <Paragraphs>120</Paragraphs>
  <Slides>19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Calibri</vt:lpstr>
      <vt:lpstr>Helvetica</vt:lpstr>
      <vt:lpstr>Tw Cen MT</vt:lpstr>
      <vt:lpstr>Tw Cen MT Condensed</vt:lpstr>
      <vt:lpstr>Wingdings 3</vt:lpstr>
      <vt:lpstr>Integral</vt:lpstr>
      <vt:lpstr>SOMERVILLE COLLEGE WEBSITE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SOMERVILLE WEBSITE</dc:title>
  <dc:creator>Matthew Phipps</dc:creator>
  <cp:lastModifiedBy>Matthew Phipps</cp:lastModifiedBy>
  <cp:revision>80</cp:revision>
  <dcterms:created xsi:type="dcterms:W3CDTF">2020-09-08T20:33:16Z</dcterms:created>
  <dcterms:modified xsi:type="dcterms:W3CDTF">2021-01-15T12:36:37Z</dcterms:modified>
</cp:coreProperties>
</file>