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1" r:id="rId6"/>
    <p:sldId id="269" r:id="rId7"/>
    <p:sldId id="262" r:id="rId8"/>
    <p:sldId id="263" r:id="rId9"/>
    <p:sldId id="268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8" r:id="rId18"/>
    <p:sldId id="279" r:id="rId19"/>
    <p:sldId id="280" r:id="rId20"/>
    <p:sldId id="290" r:id="rId21"/>
    <p:sldId id="281" r:id="rId22"/>
    <p:sldId id="282" r:id="rId23"/>
    <p:sldId id="287" r:id="rId24"/>
    <p:sldId id="285" r:id="rId25"/>
    <p:sldId id="286" r:id="rId26"/>
    <p:sldId id="288" r:id="rId27"/>
    <p:sldId id="289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50" y="-38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9DF03-F5D0-4AD5-973A-FF418424D9F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6B0F7-83ED-44FF-8EEE-1D319166A1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921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 didn’t think I could be a physicist, because I wasn’t a genius.  But it never occurred to me that “mathematician</a:t>
            </a:r>
            <a:r>
              <a:rPr lang="en-GB" baseline="0" dirty="0" smtClean="0"/>
              <a:t>” was a profession, so it didn’t occur to me I couldn’t do it.  I took maths because I liked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B0F7-83ED-44FF-8EEE-1D319166A12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4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</a:t>
            </a:r>
            <a:r>
              <a:rPr lang="en-GB" baseline="0" dirty="0" smtClean="0"/>
              <a:t> year, I discovered I liked analysis.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B0F7-83ED-44FF-8EEE-1D319166A12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20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When I got there,</a:t>
            </a:r>
            <a:r>
              <a:rPr lang="en-GB" baseline="0" dirty="0" smtClean="0"/>
              <a:t> I felt really outclassed.  I thought everyone was better than me.  </a:t>
            </a:r>
          </a:p>
          <a:p>
            <a:r>
              <a:rPr lang="en-GB" dirty="0" smtClean="0"/>
              <a:t>19 in</a:t>
            </a:r>
            <a:r>
              <a:rPr lang="en-GB" baseline="0" dirty="0" smtClean="0"/>
              <a:t> entering class.  11 completed PhD.  8 now in academic careers.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B0F7-83ED-44FF-8EEE-1D319166A1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34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8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62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92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3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8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36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08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5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55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50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7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91E08-53F6-4B30-8521-A8FFEF1ADBB8}" type="datetimeFigureOut">
              <a:rPr lang="en-GB" smtClean="0"/>
              <a:t>24/06/2017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50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monday-8am.com/" TargetMode="External"/><Relationship Id="rId5" Type="http://schemas.openxmlformats.org/officeDocument/2006/relationships/hyperlink" Target="http://www.marycstoddard.com/" TargetMode="External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ycstoddard.com/" TargetMode="External"/><Relationship Id="rId2" Type="http://schemas.openxmlformats.org/officeDocument/2006/relationships/hyperlink" Target="mailto:e.hunsicker@lboro.ac.uk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1.jpg"/><Relationship Id="rId7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8.jpg"/><Relationship Id="rId7" Type="http://schemas.openxmlformats.org/officeDocument/2006/relationships/image" Target="../media/image3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tiff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5080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It Doesn’t Take A Genius:</a:t>
            </a:r>
            <a:br>
              <a:rPr lang="en-GB" dirty="0" smtClean="0"/>
            </a:br>
            <a:r>
              <a:rPr lang="en-GB" sz="4000" i="1" dirty="0" smtClean="0"/>
              <a:t>the life and times of a mathematician</a:t>
            </a:r>
            <a:endParaRPr lang="en-GB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7904" y="2420888"/>
            <a:ext cx="4752528" cy="3672408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Dr.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Eugenie Hunsicker</a:t>
            </a:r>
          </a:p>
          <a:p>
            <a:r>
              <a:rPr lang="en-GB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Loughborough University</a:t>
            </a:r>
          </a:p>
          <a:p>
            <a:r>
              <a:rPr lang="en-GB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LMS Women in Mathematics Committee Chair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sz="4000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Somerville Maths Reunion</a:t>
            </a:r>
          </a:p>
          <a:p>
            <a:r>
              <a:rPr lang="en-GB" sz="4000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24 June 2017</a:t>
            </a:r>
            <a:endParaRPr lang="en-GB" sz="2400" dirty="0" smtClean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 b="3121"/>
          <a:stretch/>
        </p:blipFill>
        <p:spPr bwMode="auto">
          <a:xfrm rot="5031368">
            <a:off x="-64476" y="2679034"/>
            <a:ext cx="4304096" cy="308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paper </a:t>
            </a:r>
            <a:br>
              <a:rPr lang="en-GB" dirty="0" smtClean="0"/>
            </a:br>
            <a:r>
              <a:rPr lang="en-GB" sz="3100" dirty="0" smtClean="0"/>
              <a:t>(that got me a research job at Loughborough)</a:t>
            </a:r>
            <a:endParaRPr lang="en-GB" sz="3100" dirty="0"/>
          </a:p>
        </p:txBody>
      </p:sp>
      <p:pic>
        <p:nvPicPr>
          <p:cNvPr id="12290" name="Picture 2" descr="C:\Users\maeh\Desktop\instant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280921" cy="389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aeh\Desktop\instanton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17232"/>
            <a:ext cx="816133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72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Adoption:  </a:t>
            </a:r>
            <a:br>
              <a:rPr lang="en-GB" dirty="0" smtClean="0"/>
            </a:br>
            <a:r>
              <a:rPr lang="en-GB" sz="3600" dirty="0" smtClean="0"/>
              <a:t>the bureaucratic nightmare 2008-2010</a:t>
            </a:r>
            <a:endParaRPr lang="en-GB" sz="3600" dirty="0"/>
          </a:p>
        </p:txBody>
      </p:sp>
      <p:pic>
        <p:nvPicPr>
          <p:cNvPr id="13314" name="Picture 2" descr="C:\Users\maeh\Desktop\adop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096001" cy="48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83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…and more recently</a:t>
            </a:r>
            <a:endParaRPr lang="en-GB" dirty="0"/>
          </a:p>
        </p:txBody>
      </p:sp>
      <p:pic>
        <p:nvPicPr>
          <p:cNvPr id="14338" name="Picture 2" descr="C:\Users\maeh\Desktop\EUGENIE-HUNSICKER-and-family-300-x-2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2008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Starting a New Direction:</a:t>
            </a:r>
            <a:br>
              <a:rPr lang="en-GB" dirty="0" smtClean="0"/>
            </a:br>
            <a:r>
              <a:rPr lang="en-GB" dirty="0" smtClean="0"/>
              <a:t>Statistics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2011:  Start teaching (and learning!) undergraduate applied statistics, become programme director for new Mathematics with Statistics programme</a:t>
            </a:r>
          </a:p>
          <a:p>
            <a:endParaRPr lang="en-GB" dirty="0"/>
          </a:p>
          <a:p>
            <a:r>
              <a:rPr lang="en-GB" dirty="0" smtClean="0"/>
              <a:t>Summer 2012:  HEA Teaching Development Grant:  Undergraduate summer research project to develop online resources and teaching materials</a:t>
            </a:r>
          </a:p>
          <a:p>
            <a:endParaRPr lang="en-GB" dirty="0"/>
          </a:p>
          <a:p>
            <a:r>
              <a:rPr lang="en-GB" dirty="0" smtClean="0"/>
              <a:t>2012-13:  Five final year undergraduate projects in different statistics topics</a:t>
            </a:r>
          </a:p>
          <a:p>
            <a:endParaRPr lang="en-GB" dirty="0"/>
          </a:p>
          <a:p>
            <a:r>
              <a:rPr lang="en-GB" dirty="0" smtClean="0"/>
              <a:t>Summer 2013:  Another undergraduate research project to develop online statistics resources, funded by Loughborough Teaching Innovation Award</a:t>
            </a:r>
          </a:p>
          <a:p>
            <a:endParaRPr lang="en-GB" dirty="0"/>
          </a:p>
          <a:p>
            <a:r>
              <a:rPr lang="en-GB" dirty="0" smtClean="0"/>
              <a:t>2015:  Midlife crisis—decision to change research</a:t>
            </a:r>
          </a:p>
          <a:p>
            <a:endParaRPr lang="en-GB" dirty="0"/>
          </a:p>
          <a:p>
            <a:r>
              <a:rPr lang="en-GB" dirty="0" smtClean="0"/>
              <a:t>2015-16:  Developing collaborations</a:t>
            </a:r>
          </a:p>
          <a:p>
            <a:endParaRPr lang="en-GB" dirty="0"/>
          </a:p>
          <a:p>
            <a:r>
              <a:rPr lang="en-GB" dirty="0" smtClean="0"/>
              <a:t>2016:  First PhD students in statistics</a:t>
            </a:r>
          </a:p>
          <a:p>
            <a:endParaRPr lang="en-GB" dirty="0"/>
          </a:p>
          <a:p>
            <a:r>
              <a:rPr lang="en-GB" dirty="0" smtClean="0"/>
              <a:t>2017:  </a:t>
            </a:r>
            <a:r>
              <a:rPr lang="en-GB" smtClean="0"/>
              <a:t>First </a:t>
            </a:r>
            <a:r>
              <a:rPr lang="en-GB" smtClean="0"/>
              <a:t>publications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6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0187"/>
            <a:ext cx="8229600" cy="16391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Characterising Materials:</a:t>
            </a:r>
            <a:br>
              <a:rPr lang="en-US" dirty="0" smtClean="0"/>
            </a:br>
            <a:r>
              <a:rPr lang="en-US" sz="3100" dirty="0" smtClean="0"/>
              <a:t>Q:  How do composition and structure influence materials properties?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600" y="1840359"/>
            <a:ext cx="2177235" cy="53265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Composition</a:t>
            </a:r>
            <a:endParaRPr lang="en-US" sz="2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45384" y="4264496"/>
            <a:ext cx="4038600" cy="53265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Materials Properties</a:t>
            </a:r>
            <a:endParaRPr lang="en-US" sz="2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1840359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Structure</a:t>
            </a:r>
            <a:endParaRPr lang="en-US" sz="2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24" y="4797152"/>
            <a:ext cx="3096344" cy="1771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98" y="2373015"/>
            <a:ext cx="2481038" cy="1804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454" y="2372700"/>
            <a:ext cx="1816187" cy="18161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04248" y="5374630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000" dirty="0" smtClean="0">
                <a:hlinkClick r:id="rId5"/>
              </a:rPr>
              <a:t>Rigaku.com</a:t>
            </a:r>
            <a:r>
              <a:rPr lang="en-US" sz="1000" smtClean="0">
                <a:hlinkClick r:id="rId5"/>
              </a:rPr>
              <a:t>:  spectrograph of eggshell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 smtClean="0">
                <a:hlinkClick r:id="rId5"/>
              </a:rPr>
              <a:t>The </a:t>
            </a:r>
            <a:r>
              <a:rPr lang="en-US" sz="1000" dirty="0">
                <a:hlinkClick r:id="rId5"/>
              </a:rPr>
              <a:t>Stoddard Lab</a:t>
            </a:r>
            <a:r>
              <a:rPr lang="en-US" sz="1000" dirty="0" smtClean="0">
                <a:hlinkClick r:id="rId5"/>
              </a:rPr>
              <a:t>‪‬</a:t>
            </a:r>
            <a:r>
              <a:rPr lang="en-US" sz="1000" dirty="0" smtClean="0"/>
              <a:t> </a:t>
            </a:r>
            <a:r>
              <a:rPr lang="en-US" sz="1000" dirty="0" smtClean="0">
                <a:hlinkClick r:id="rId5"/>
              </a:rPr>
              <a:t>www.marycstoddard.com</a:t>
            </a:r>
            <a:r>
              <a:rPr lang="en-US" sz="1000" dirty="0" smtClean="0"/>
              <a:t> :</a:t>
            </a:r>
            <a:r>
              <a:rPr lang="en-US" sz="1000" dirty="0"/>
              <a:t> </a:t>
            </a:r>
            <a:r>
              <a:rPr lang="en-US" sz="1000" dirty="0" smtClean="0"/>
              <a:t>‪</a:t>
            </a:r>
            <a:r>
              <a:rPr lang="en-US" sz="1000" dirty="0"/>
              <a:t>An SEM image of an eggshell surface. © M. C. Stoddard.</a:t>
            </a:r>
            <a:r>
              <a:rPr lang="en-US" sz="1000" dirty="0" smtClean="0"/>
              <a:t>‬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 smtClean="0">
                <a:hlinkClick r:id="rId6"/>
              </a:rPr>
              <a:t>www.monday-8am.com</a:t>
            </a:r>
            <a:r>
              <a:rPr lang="en-US" sz="1000" dirty="0" smtClean="0"/>
              <a:t>:  eggshell in a vice</a:t>
            </a:r>
            <a:endParaRPr lang="en-US" sz="1000" dirty="0"/>
          </a:p>
        </p:txBody>
      </p:sp>
      <p:sp>
        <p:nvSpPr>
          <p:cNvPr id="19" name="Bent Arrow 18"/>
          <p:cNvSpPr/>
          <p:nvPr/>
        </p:nvSpPr>
        <p:spPr>
          <a:xfrm rot="10800000" flipH="1">
            <a:off x="1748535" y="4375249"/>
            <a:ext cx="623364" cy="843806"/>
          </a:xfrm>
          <a:prstGeom prst="bentArrow">
            <a:avLst>
              <a:gd name="adj1" fmla="val 25000"/>
              <a:gd name="adj2" fmla="val 2694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0800000">
            <a:off x="6298568" y="4376688"/>
            <a:ext cx="595957" cy="8438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0111" y="4674591"/>
            <a:ext cx="43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3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90916" y="4530824"/>
            <a:ext cx="43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3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6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4269"/>
            <a:ext cx="8229600" cy="1549563"/>
          </a:xfrm>
        </p:spPr>
        <p:txBody>
          <a:bodyPr>
            <a:normAutofit fontScale="90000"/>
          </a:bodyPr>
          <a:lstStyle/>
          <a:p>
            <a:r>
              <a:rPr lang="en-GB" dirty="0"/>
              <a:t>Creating materials:</a:t>
            </a:r>
            <a:br>
              <a:rPr lang="en-GB" dirty="0"/>
            </a:br>
            <a:r>
              <a:rPr lang="en-GB" dirty="0"/>
              <a:t> </a:t>
            </a:r>
            <a:r>
              <a:rPr lang="en-GB" sz="2800" dirty="0"/>
              <a:t>How can we compare materials created in different ways?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44" y="1858377"/>
            <a:ext cx="3267867" cy="53265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Naturally occurring</a:t>
            </a:r>
            <a:endParaRPr lang="en-US" sz="2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45384" y="4264496"/>
            <a:ext cx="4038600" cy="53265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Numerical Model</a:t>
            </a:r>
            <a:endParaRPr lang="en-US" sz="2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960" y="1869292"/>
            <a:ext cx="37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Laboratory fabrication </a:t>
            </a:r>
            <a:endParaRPr lang="en-US" sz="2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4248" y="5374630"/>
            <a:ext cx="21602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000" dirty="0" smtClean="0">
                <a:hlinkClick r:id="rId2"/>
              </a:rPr>
              <a:t>Salt Pans, evaporative deposition, Alamy stock photo</a:t>
            </a:r>
            <a:endParaRPr lang="en-US" sz="1000" dirty="0">
              <a:hlinkClick r:id="rId3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000" dirty="0" smtClean="0"/>
              <a:t>Gold Nanoparticle deposition:  </a:t>
            </a:r>
            <a:r>
              <a:rPr lang="en-US" sz="1000" dirty="0" err="1" smtClean="0"/>
              <a:t>Kunstmann</a:t>
            </a:r>
            <a:r>
              <a:rPr lang="en-US" sz="1000" dirty="0" smtClean="0"/>
              <a:t>-Olsen et al, 2015</a:t>
            </a:r>
            <a:endParaRPr lang="en-US" sz="1000" dirty="0"/>
          </a:p>
          <a:p>
            <a:pPr marL="285750" indent="-285750">
              <a:buFont typeface="Arial" charset="0"/>
              <a:buChar char="•"/>
            </a:pPr>
            <a:r>
              <a:rPr lang="en-US" sz="1000" dirty="0" smtClean="0"/>
              <a:t>DDFT model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1260111" y="4674591"/>
            <a:ext cx="43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360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94165" y="4541019"/>
            <a:ext cx="43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360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Left-Up Arrow 4"/>
          <p:cNvSpPr/>
          <p:nvPr/>
        </p:nvSpPr>
        <p:spPr>
          <a:xfrm rot="5400000">
            <a:off x="1722593" y="4470530"/>
            <a:ext cx="850392" cy="85039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Up Arrow 14"/>
          <p:cNvSpPr/>
          <p:nvPr/>
        </p:nvSpPr>
        <p:spPr>
          <a:xfrm>
            <a:off x="6171351" y="4407118"/>
            <a:ext cx="850392" cy="85039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/>
          <p:cNvSpPr/>
          <p:nvPr/>
        </p:nvSpPr>
        <p:spPr>
          <a:xfrm>
            <a:off x="3974267" y="2981205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60101" y="2510936"/>
            <a:ext cx="444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2" y="2372700"/>
            <a:ext cx="2905078" cy="18340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95" y="2372701"/>
            <a:ext cx="2608581" cy="1889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43" y="4765284"/>
            <a:ext cx="2100650" cy="21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335412"/>
            <a:ext cx="5937755" cy="1205050"/>
          </a:xfrm>
        </p:spPr>
        <p:txBody>
          <a:bodyPr>
            <a:normAutofit fontScale="90000"/>
          </a:bodyPr>
          <a:lstStyle/>
          <a:p>
            <a:r>
              <a:rPr lang="en-GB" smtClean="0"/>
              <a:t>Materials Image data: Challenges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373216"/>
            <a:ext cx="7992888" cy="108012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sz="3000" i="1" smtClean="0"/>
              <a:t>To overcome these, we need robust and efficient statistical methods for comparing image data.</a:t>
            </a:r>
            <a:endParaRPr lang="en-GB" sz="3000" i="1"/>
          </a:p>
          <a:p>
            <a:pPr marL="0" indent="0" algn="ctr">
              <a:buNone/>
            </a:pPr>
            <a:endParaRPr lang="en-GB" i="1"/>
          </a:p>
        </p:txBody>
      </p:sp>
      <p:sp>
        <p:nvSpPr>
          <p:cNvPr id="4" name="TextBox 3"/>
          <p:cNvSpPr txBox="1"/>
          <p:nvPr/>
        </p:nvSpPr>
        <p:spPr>
          <a:xfrm>
            <a:off x="899592" y="156755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Random Variation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157363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Cost of data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8" y="2477423"/>
            <a:ext cx="988808" cy="988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33" y="2477423"/>
            <a:ext cx="1008112" cy="100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73216"/>
            <a:ext cx="1013532" cy="101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8" y="3912801"/>
            <a:ext cx="1013844" cy="1013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11425"/>
            <a:ext cx="1008112" cy="1008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32" y="3907381"/>
            <a:ext cx="1019264" cy="1019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6095" y="2477423"/>
            <a:ext cx="3380361" cy="25352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06686" y="6536859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http://</a:t>
            </a:r>
            <a:r>
              <a:rPr lang="en-US" sz="1200" err="1"/>
              <a:t>www.microelectronics.scu.edu</a:t>
            </a:r>
            <a:r>
              <a:rPr lang="en-US" sz="1200"/>
              <a:t>/REVISE/</a:t>
            </a:r>
            <a:r>
              <a:rPr lang="en-US" sz="1200" err="1"/>
              <a:t>equipment.htm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089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45" y="332656"/>
            <a:ext cx="5937755" cy="1188720"/>
          </a:xfrm>
        </p:spPr>
        <p:txBody>
          <a:bodyPr>
            <a:normAutofit fontScale="90000"/>
          </a:bodyPr>
          <a:lstStyle/>
          <a:p>
            <a:r>
              <a:rPr lang="en-GB" smtClean="0"/>
              <a:t>How do we do statistics on images?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2022024"/>
            <a:ext cx="4968552" cy="47193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Better approaches:</a:t>
            </a: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accent2"/>
                </a:solidFill>
              </a:rPr>
              <a:t>Machine learning</a:t>
            </a:r>
            <a:r>
              <a:rPr lang="en-GB" dirty="0" smtClean="0"/>
              <a:t>/ bootstrapping and </a:t>
            </a:r>
            <a:r>
              <a:rPr lang="en-GB" dirty="0" smtClean="0">
                <a:solidFill>
                  <a:schemeClr val="accent2"/>
                </a:solidFill>
              </a:rPr>
              <a:t>nonparametric statistics</a:t>
            </a:r>
            <a:r>
              <a:rPr lang="en-GB" dirty="0" smtClean="0"/>
              <a:t>:  excellent results when there is a </a:t>
            </a:r>
            <a:r>
              <a:rPr lang="en-GB" dirty="0" smtClean="0">
                <a:solidFill>
                  <a:schemeClr val="accent3"/>
                </a:solidFill>
              </a:rPr>
              <a:t>vast amount of data</a:t>
            </a:r>
            <a:r>
              <a:rPr lang="en-GB" dirty="0" smtClean="0"/>
              <a:t>.  (e.g. Facebook profile photos)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>
                <a:solidFill>
                  <a:schemeClr val="accent2"/>
                </a:solidFill>
              </a:rPr>
              <a:t>Parametric statistics</a:t>
            </a:r>
            <a:r>
              <a:rPr lang="en-GB" dirty="0" smtClean="0"/>
              <a:t>:  use </a:t>
            </a:r>
            <a:r>
              <a:rPr lang="en-GB" i="1" dirty="0" smtClean="0">
                <a:solidFill>
                  <a:schemeClr val="tx1"/>
                </a:solidFill>
              </a:rPr>
              <a:t>models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/>
              <a:t>to improve inferential ability with </a:t>
            </a:r>
            <a:r>
              <a:rPr lang="en-GB" dirty="0" smtClean="0">
                <a:solidFill>
                  <a:schemeClr val="accent3"/>
                </a:solidFill>
              </a:rPr>
              <a:t>smaller amounts of data</a:t>
            </a:r>
            <a:r>
              <a:rPr lang="en-GB" dirty="0" smtClean="0"/>
              <a:t> (small prototype batch of new material).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400" i="1" dirty="0" smtClean="0"/>
              <a:t>For the second approach, we need to be able to say how far apart two images are in some appropriate sense.</a:t>
            </a:r>
            <a:endParaRPr lang="en-GB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Typical engineer approach:  </a:t>
            </a:r>
            <a:r>
              <a:rPr lang="en-GB"/>
              <a:t>Calculate a few numbers from each of </a:t>
            </a:r>
            <a:r>
              <a:rPr lang="en-GB" smtClean="0"/>
              <a:t>eight </a:t>
            </a:r>
            <a:r>
              <a:rPr lang="en-GB"/>
              <a:t>images and put in error bars </a:t>
            </a:r>
            <a:r>
              <a:rPr lang="en-GB">
                <a:sym typeface="Wingdings" panose="05000000000000000000" pitchFamily="2" charset="2"/>
              </a:rPr>
              <a:t></a:t>
            </a:r>
            <a:endParaRPr lang="en-GB"/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3036972" cy="22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1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5937755" cy="118872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Challenges in parametric statistics of materials images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48" y="2060847"/>
            <a:ext cx="3528392" cy="830997"/>
          </a:xfrm>
        </p:spPr>
        <p:txBody>
          <a:bodyPr>
            <a:noAutofit/>
          </a:bodyPr>
          <a:lstStyle/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en-GB" sz="2000" dirty="0" smtClean="0"/>
              <a:t>Define and study distances </a:t>
            </a:r>
            <a:r>
              <a:rPr lang="en-GB" sz="2000" dirty="0"/>
              <a:t>between </a:t>
            </a:r>
            <a:r>
              <a:rPr lang="en-GB" sz="2000" dirty="0" smtClean="0"/>
              <a:t>pairs of images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3" y="2060847"/>
            <a:ext cx="4207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Describe good geometric </a:t>
            </a:r>
            <a:r>
              <a:rPr lang="en-GB" sz="2400" dirty="0"/>
              <a:t>models for material structures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1193552" cy="1193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44" y="3140968"/>
            <a:ext cx="1224136" cy="1224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69160"/>
            <a:ext cx="1193552" cy="1193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336" y="4843143"/>
            <a:ext cx="1247744" cy="1219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39897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Grains or particles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1135" y="4411811"/>
            <a:ext cx="228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Branches or capillaries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851" y="6163562"/>
            <a:ext cx="14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Pores or cells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616356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Periodic structures,</a:t>
            </a:r>
          </a:p>
          <a:p>
            <a:r>
              <a:rPr lang="en-US" dirty="0">
                <a:solidFill>
                  <a:schemeClr val="accent1"/>
                </a:solidFill>
              </a:rPr>
              <a:t>M</a:t>
            </a:r>
            <a:r>
              <a:rPr lang="en-US" dirty="0" smtClean="0">
                <a:solidFill>
                  <a:schemeClr val="accent1"/>
                </a:solidFill>
              </a:rPr>
              <a:t>ultiscale structures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79" y="3009776"/>
            <a:ext cx="1160448" cy="11604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32" y="4334520"/>
            <a:ext cx="2327912" cy="1496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59" y="3009776"/>
            <a:ext cx="1160448" cy="11604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98979" y="60627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Which two images are the closest?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3240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The third (and often largest!) </a:t>
            </a:r>
            <a:br>
              <a:rPr lang="en-GB" sz="4000" dirty="0" smtClean="0"/>
            </a:br>
            <a:r>
              <a:rPr lang="en-GB" sz="4000" dirty="0" smtClean="0"/>
              <a:t>part of the job:  Admin and Service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96544"/>
          </a:xfrm>
        </p:spPr>
        <p:txBody>
          <a:bodyPr>
            <a:normAutofit/>
          </a:bodyPr>
          <a:lstStyle/>
          <a:p>
            <a:r>
              <a:rPr lang="en-GB" dirty="0" smtClean="0"/>
              <a:t>2013:  </a:t>
            </a:r>
            <a:r>
              <a:rPr lang="en-GB" i="1" dirty="0" smtClean="0"/>
              <a:t>Member of London Mathematical Society Women in Maths committee</a:t>
            </a:r>
            <a:r>
              <a:rPr lang="en-GB" dirty="0" smtClean="0"/>
              <a:t> </a:t>
            </a:r>
          </a:p>
          <a:p>
            <a:r>
              <a:rPr lang="en-GB" dirty="0" smtClean="0"/>
              <a:t>2015:  </a:t>
            </a:r>
            <a:r>
              <a:rPr lang="en-GB" i="1" dirty="0" smtClean="0"/>
              <a:t>Chair LMS women in maths committee</a:t>
            </a:r>
          </a:p>
          <a:p>
            <a:pPr lvl="1"/>
            <a:r>
              <a:rPr lang="en-GB" i="1" dirty="0" smtClean="0"/>
              <a:t>Athena Forum member </a:t>
            </a:r>
          </a:p>
          <a:p>
            <a:pPr lvl="1"/>
            <a:r>
              <a:rPr lang="en-GB" i="1" dirty="0" smtClean="0"/>
              <a:t>Service Teaching Coordinator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en-GB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GB" i="1" dirty="0" smtClean="0"/>
              <a:t> steering group member </a:t>
            </a:r>
          </a:p>
          <a:p>
            <a:r>
              <a:rPr lang="en-GB" dirty="0" smtClean="0"/>
              <a:t>2017: </a:t>
            </a:r>
            <a:r>
              <a:rPr lang="en-GB" i="1" dirty="0" smtClean="0"/>
              <a:t>Interim director, Centre for Imaging Science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78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Starting University:  Pre Med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76" y="1556792"/>
            <a:ext cx="85534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2555776" y="2132856"/>
            <a:ext cx="792088" cy="1080120"/>
          </a:xfrm>
          <a:custGeom>
            <a:avLst/>
            <a:gdLst>
              <a:gd name="connsiteX0" fmla="*/ 568960 w 1127760"/>
              <a:gd name="connsiteY0" fmla="*/ 101600 h 1404243"/>
              <a:gd name="connsiteX1" fmla="*/ 629920 w 1127760"/>
              <a:gd name="connsiteY1" fmla="*/ 111760 h 1404243"/>
              <a:gd name="connsiteX2" fmla="*/ 660400 w 1127760"/>
              <a:gd name="connsiteY2" fmla="*/ 121920 h 1404243"/>
              <a:gd name="connsiteX3" fmla="*/ 701040 w 1127760"/>
              <a:gd name="connsiteY3" fmla="*/ 132080 h 1404243"/>
              <a:gd name="connsiteX4" fmla="*/ 731520 w 1127760"/>
              <a:gd name="connsiteY4" fmla="*/ 142240 h 1404243"/>
              <a:gd name="connsiteX5" fmla="*/ 822960 w 1127760"/>
              <a:gd name="connsiteY5" fmla="*/ 162560 h 1404243"/>
              <a:gd name="connsiteX6" fmla="*/ 894080 w 1127760"/>
              <a:gd name="connsiteY6" fmla="*/ 213360 h 1404243"/>
              <a:gd name="connsiteX7" fmla="*/ 955040 w 1127760"/>
              <a:gd name="connsiteY7" fmla="*/ 254000 h 1404243"/>
              <a:gd name="connsiteX8" fmla="*/ 975360 w 1127760"/>
              <a:gd name="connsiteY8" fmla="*/ 284480 h 1404243"/>
              <a:gd name="connsiteX9" fmla="*/ 985520 w 1127760"/>
              <a:gd name="connsiteY9" fmla="*/ 335280 h 1404243"/>
              <a:gd name="connsiteX10" fmla="*/ 995680 w 1127760"/>
              <a:gd name="connsiteY10" fmla="*/ 375920 h 1404243"/>
              <a:gd name="connsiteX11" fmla="*/ 1005840 w 1127760"/>
              <a:gd name="connsiteY11" fmla="*/ 457200 h 1404243"/>
              <a:gd name="connsiteX12" fmla="*/ 1016000 w 1127760"/>
              <a:gd name="connsiteY12" fmla="*/ 487680 h 1404243"/>
              <a:gd name="connsiteX13" fmla="*/ 1036320 w 1127760"/>
              <a:gd name="connsiteY13" fmla="*/ 568960 h 1404243"/>
              <a:gd name="connsiteX14" fmla="*/ 1046480 w 1127760"/>
              <a:gd name="connsiteY14" fmla="*/ 609600 h 1404243"/>
              <a:gd name="connsiteX15" fmla="*/ 1066800 w 1127760"/>
              <a:gd name="connsiteY15" fmla="*/ 650240 h 1404243"/>
              <a:gd name="connsiteX16" fmla="*/ 1076960 w 1127760"/>
              <a:gd name="connsiteY16" fmla="*/ 690880 h 1404243"/>
              <a:gd name="connsiteX17" fmla="*/ 1097280 w 1127760"/>
              <a:gd name="connsiteY17" fmla="*/ 762000 h 1404243"/>
              <a:gd name="connsiteX18" fmla="*/ 1117600 w 1127760"/>
              <a:gd name="connsiteY18" fmla="*/ 995680 h 1404243"/>
              <a:gd name="connsiteX19" fmla="*/ 1127760 w 1127760"/>
              <a:gd name="connsiteY19" fmla="*/ 1036320 h 1404243"/>
              <a:gd name="connsiteX20" fmla="*/ 1087120 w 1127760"/>
              <a:gd name="connsiteY20" fmla="*/ 1107440 h 1404243"/>
              <a:gd name="connsiteX21" fmla="*/ 1046480 w 1127760"/>
              <a:gd name="connsiteY21" fmla="*/ 1137920 h 1404243"/>
              <a:gd name="connsiteX22" fmla="*/ 995680 w 1127760"/>
              <a:gd name="connsiteY22" fmla="*/ 1198880 h 1404243"/>
              <a:gd name="connsiteX23" fmla="*/ 944880 w 1127760"/>
              <a:gd name="connsiteY23" fmla="*/ 1229360 h 1404243"/>
              <a:gd name="connsiteX24" fmla="*/ 904240 w 1127760"/>
              <a:gd name="connsiteY24" fmla="*/ 1259840 h 1404243"/>
              <a:gd name="connsiteX25" fmla="*/ 863600 w 1127760"/>
              <a:gd name="connsiteY25" fmla="*/ 1280160 h 1404243"/>
              <a:gd name="connsiteX26" fmla="*/ 741680 w 1127760"/>
              <a:gd name="connsiteY26" fmla="*/ 1361440 h 1404243"/>
              <a:gd name="connsiteX27" fmla="*/ 701040 w 1127760"/>
              <a:gd name="connsiteY27" fmla="*/ 1371600 h 1404243"/>
              <a:gd name="connsiteX28" fmla="*/ 650240 w 1127760"/>
              <a:gd name="connsiteY28" fmla="*/ 1402080 h 1404243"/>
              <a:gd name="connsiteX29" fmla="*/ 314960 w 1127760"/>
              <a:gd name="connsiteY29" fmla="*/ 1391920 h 1404243"/>
              <a:gd name="connsiteX30" fmla="*/ 274320 w 1127760"/>
              <a:gd name="connsiteY30" fmla="*/ 1371600 h 1404243"/>
              <a:gd name="connsiteX31" fmla="*/ 233680 w 1127760"/>
              <a:gd name="connsiteY31" fmla="*/ 1341120 h 1404243"/>
              <a:gd name="connsiteX32" fmla="*/ 182880 w 1127760"/>
              <a:gd name="connsiteY32" fmla="*/ 1270000 h 1404243"/>
              <a:gd name="connsiteX33" fmla="*/ 152400 w 1127760"/>
              <a:gd name="connsiteY33" fmla="*/ 1239520 h 1404243"/>
              <a:gd name="connsiteX34" fmla="*/ 142240 w 1127760"/>
              <a:gd name="connsiteY34" fmla="*/ 1198880 h 1404243"/>
              <a:gd name="connsiteX35" fmla="*/ 91440 w 1127760"/>
              <a:gd name="connsiteY35" fmla="*/ 1137920 h 1404243"/>
              <a:gd name="connsiteX36" fmla="*/ 71120 w 1127760"/>
              <a:gd name="connsiteY36" fmla="*/ 1107440 h 1404243"/>
              <a:gd name="connsiteX37" fmla="*/ 50800 w 1127760"/>
              <a:gd name="connsiteY37" fmla="*/ 670560 h 1404243"/>
              <a:gd name="connsiteX38" fmla="*/ 30480 w 1127760"/>
              <a:gd name="connsiteY38" fmla="*/ 609600 h 1404243"/>
              <a:gd name="connsiteX39" fmla="*/ 0 w 1127760"/>
              <a:gd name="connsiteY39" fmla="*/ 528320 h 1404243"/>
              <a:gd name="connsiteX40" fmla="*/ 20320 w 1127760"/>
              <a:gd name="connsiteY40" fmla="*/ 375920 h 1404243"/>
              <a:gd name="connsiteX41" fmla="*/ 60960 w 1127760"/>
              <a:gd name="connsiteY41" fmla="*/ 335280 h 1404243"/>
              <a:gd name="connsiteX42" fmla="*/ 81280 w 1127760"/>
              <a:gd name="connsiteY42" fmla="*/ 304800 h 1404243"/>
              <a:gd name="connsiteX43" fmla="*/ 91440 w 1127760"/>
              <a:gd name="connsiteY43" fmla="*/ 274320 h 1404243"/>
              <a:gd name="connsiteX44" fmla="*/ 142240 w 1127760"/>
              <a:gd name="connsiteY44" fmla="*/ 213360 h 1404243"/>
              <a:gd name="connsiteX45" fmla="*/ 172720 w 1127760"/>
              <a:gd name="connsiteY45" fmla="*/ 162560 h 1404243"/>
              <a:gd name="connsiteX46" fmla="*/ 193040 w 1127760"/>
              <a:gd name="connsiteY46" fmla="*/ 132080 h 1404243"/>
              <a:gd name="connsiteX47" fmla="*/ 223520 w 1127760"/>
              <a:gd name="connsiteY47" fmla="*/ 111760 h 1404243"/>
              <a:gd name="connsiteX48" fmla="*/ 284480 w 1127760"/>
              <a:gd name="connsiteY48" fmla="*/ 60960 h 1404243"/>
              <a:gd name="connsiteX49" fmla="*/ 335280 w 1127760"/>
              <a:gd name="connsiteY49" fmla="*/ 40640 h 1404243"/>
              <a:gd name="connsiteX50" fmla="*/ 365760 w 1127760"/>
              <a:gd name="connsiteY50" fmla="*/ 20320 h 1404243"/>
              <a:gd name="connsiteX51" fmla="*/ 426720 w 1127760"/>
              <a:gd name="connsiteY51" fmla="*/ 0 h 1404243"/>
              <a:gd name="connsiteX52" fmla="*/ 548640 w 1127760"/>
              <a:gd name="connsiteY52" fmla="*/ 30480 h 1404243"/>
              <a:gd name="connsiteX53" fmla="*/ 619760 w 1127760"/>
              <a:gd name="connsiteY53" fmla="*/ 50800 h 1404243"/>
              <a:gd name="connsiteX54" fmla="*/ 680720 w 1127760"/>
              <a:gd name="connsiteY54" fmla="*/ 91440 h 1404243"/>
              <a:gd name="connsiteX55" fmla="*/ 701040 w 1127760"/>
              <a:gd name="connsiteY55" fmla="*/ 101600 h 140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7760" h="1404243">
                <a:moveTo>
                  <a:pt x="568960" y="101600"/>
                </a:moveTo>
                <a:cubicBezTo>
                  <a:pt x="589280" y="104987"/>
                  <a:pt x="609810" y="107291"/>
                  <a:pt x="629920" y="111760"/>
                </a:cubicBezTo>
                <a:cubicBezTo>
                  <a:pt x="640375" y="114083"/>
                  <a:pt x="650102" y="118978"/>
                  <a:pt x="660400" y="121920"/>
                </a:cubicBezTo>
                <a:cubicBezTo>
                  <a:pt x="673826" y="125756"/>
                  <a:pt x="687614" y="128244"/>
                  <a:pt x="701040" y="132080"/>
                </a:cubicBezTo>
                <a:cubicBezTo>
                  <a:pt x="711338" y="135022"/>
                  <a:pt x="721065" y="139917"/>
                  <a:pt x="731520" y="142240"/>
                </a:cubicBezTo>
                <a:cubicBezTo>
                  <a:pt x="759616" y="148484"/>
                  <a:pt x="795514" y="148837"/>
                  <a:pt x="822960" y="162560"/>
                </a:cubicBezTo>
                <a:cubicBezTo>
                  <a:pt x="839476" y="170818"/>
                  <a:pt x="882575" y="205306"/>
                  <a:pt x="894080" y="213360"/>
                </a:cubicBezTo>
                <a:cubicBezTo>
                  <a:pt x="914087" y="227365"/>
                  <a:pt x="955040" y="254000"/>
                  <a:pt x="955040" y="254000"/>
                </a:cubicBezTo>
                <a:cubicBezTo>
                  <a:pt x="961813" y="264160"/>
                  <a:pt x="971073" y="273047"/>
                  <a:pt x="975360" y="284480"/>
                </a:cubicBezTo>
                <a:cubicBezTo>
                  <a:pt x="981423" y="300649"/>
                  <a:pt x="981774" y="318423"/>
                  <a:pt x="985520" y="335280"/>
                </a:cubicBezTo>
                <a:cubicBezTo>
                  <a:pt x="988549" y="348911"/>
                  <a:pt x="993384" y="362146"/>
                  <a:pt x="995680" y="375920"/>
                </a:cubicBezTo>
                <a:cubicBezTo>
                  <a:pt x="1000169" y="402853"/>
                  <a:pt x="1000956" y="430336"/>
                  <a:pt x="1005840" y="457200"/>
                </a:cubicBezTo>
                <a:cubicBezTo>
                  <a:pt x="1007756" y="467737"/>
                  <a:pt x="1013182" y="477348"/>
                  <a:pt x="1016000" y="487680"/>
                </a:cubicBezTo>
                <a:cubicBezTo>
                  <a:pt x="1023348" y="514623"/>
                  <a:pt x="1029547" y="541867"/>
                  <a:pt x="1036320" y="568960"/>
                </a:cubicBezTo>
                <a:cubicBezTo>
                  <a:pt x="1039707" y="582507"/>
                  <a:pt x="1040235" y="597111"/>
                  <a:pt x="1046480" y="609600"/>
                </a:cubicBezTo>
                <a:cubicBezTo>
                  <a:pt x="1053253" y="623147"/>
                  <a:pt x="1061482" y="636059"/>
                  <a:pt x="1066800" y="650240"/>
                </a:cubicBezTo>
                <a:cubicBezTo>
                  <a:pt x="1071703" y="663315"/>
                  <a:pt x="1073124" y="677454"/>
                  <a:pt x="1076960" y="690880"/>
                </a:cubicBezTo>
                <a:cubicBezTo>
                  <a:pt x="1106111" y="792910"/>
                  <a:pt x="1065518" y="634953"/>
                  <a:pt x="1097280" y="762000"/>
                </a:cubicBezTo>
                <a:cubicBezTo>
                  <a:pt x="1103156" y="856022"/>
                  <a:pt x="1102310" y="911586"/>
                  <a:pt x="1117600" y="995680"/>
                </a:cubicBezTo>
                <a:cubicBezTo>
                  <a:pt x="1120098" y="1009418"/>
                  <a:pt x="1124373" y="1022773"/>
                  <a:pt x="1127760" y="1036320"/>
                </a:cubicBezTo>
                <a:cubicBezTo>
                  <a:pt x="1116135" y="1071194"/>
                  <a:pt x="1117875" y="1076685"/>
                  <a:pt x="1087120" y="1107440"/>
                </a:cubicBezTo>
                <a:cubicBezTo>
                  <a:pt x="1075146" y="1119414"/>
                  <a:pt x="1058454" y="1125946"/>
                  <a:pt x="1046480" y="1137920"/>
                </a:cubicBezTo>
                <a:cubicBezTo>
                  <a:pt x="1027777" y="1156623"/>
                  <a:pt x="1015341" y="1181185"/>
                  <a:pt x="995680" y="1198880"/>
                </a:cubicBezTo>
                <a:cubicBezTo>
                  <a:pt x="981002" y="1212090"/>
                  <a:pt x="961311" y="1218406"/>
                  <a:pt x="944880" y="1229360"/>
                </a:cubicBezTo>
                <a:cubicBezTo>
                  <a:pt x="930791" y="1238753"/>
                  <a:pt x="918599" y="1250865"/>
                  <a:pt x="904240" y="1259840"/>
                </a:cubicBezTo>
                <a:cubicBezTo>
                  <a:pt x="891397" y="1267867"/>
                  <a:pt x="876053" y="1271539"/>
                  <a:pt x="863600" y="1280160"/>
                </a:cubicBezTo>
                <a:cubicBezTo>
                  <a:pt x="771047" y="1344235"/>
                  <a:pt x="806756" y="1342847"/>
                  <a:pt x="741680" y="1361440"/>
                </a:cubicBezTo>
                <a:cubicBezTo>
                  <a:pt x="728254" y="1365276"/>
                  <a:pt x="714587" y="1368213"/>
                  <a:pt x="701040" y="1371600"/>
                </a:cubicBezTo>
                <a:cubicBezTo>
                  <a:pt x="684107" y="1381760"/>
                  <a:pt x="669960" y="1401042"/>
                  <a:pt x="650240" y="1402080"/>
                </a:cubicBezTo>
                <a:cubicBezTo>
                  <a:pt x="538583" y="1407957"/>
                  <a:pt x="426406" y="1400956"/>
                  <a:pt x="314960" y="1391920"/>
                </a:cubicBezTo>
                <a:cubicBezTo>
                  <a:pt x="299864" y="1390696"/>
                  <a:pt x="287163" y="1379627"/>
                  <a:pt x="274320" y="1371600"/>
                </a:cubicBezTo>
                <a:cubicBezTo>
                  <a:pt x="259961" y="1362625"/>
                  <a:pt x="245654" y="1353094"/>
                  <a:pt x="233680" y="1341120"/>
                </a:cubicBezTo>
                <a:cubicBezTo>
                  <a:pt x="197078" y="1304518"/>
                  <a:pt x="211725" y="1304613"/>
                  <a:pt x="182880" y="1270000"/>
                </a:cubicBezTo>
                <a:cubicBezTo>
                  <a:pt x="173682" y="1258962"/>
                  <a:pt x="162560" y="1249680"/>
                  <a:pt x="152400" y="1239520"/>
                </a:cubicBezTo>
                <a:cubicBezTo>
                  <a:pt x="149013" y="1225973"/>
                  <a:pt x="147741" y="1211715"/>
                  <a:pt x="142240" y="1198880"/>
                </a:cubicBezTo>
                <a:cubicBezTo>
                  <a:pt x="128885" y="1167719"/>
                  <a:pt x="112980" y="1163768"/>
                  <a:pt x="91440" y="1137920"/>
                </a:cubicBezTo>
                <a:cubicBezTo>
                  <a:pt x="83623" y="1128539"/>
                  <a:pt x="77893" y="1117600"/>
                  <a:pt x="71120" y="1107440"/>
                </a:cubicBezTo>
                <a:cubicBezTo>
                  <a:pt x="35562" y="894091"/>
                  <a:pt x="90666" y="1241967"/>
                  <a:pt x="50800" y="670560"/>
                </a:cubicBezTo>
                <a:cubicBezTo>
                  <a:pt x="49309" y="649193"/>
                  <a:pt x="35675" y="630380"/>
                  <a:pt x="30480" y="609600"/>
                </a:cubicBezTo>
                <a:cubicBezTo>
                  <a:pt x="16647" y="554267"/>
                  <a:pt x="26565" y="581449"/>
                  <a:pt x="0" y="528320"/>
                </a:cubicBezTo>
                <a:cubicBezTo>
                  <a:pt x="6773" y="477520"/>
                  <a:pt x="4887" y="424791"/>
                  <a:pt x="20320" y="375920"/>
                </a:cubicBezTo>
                <a:cubicBezTo>
                  <a:pt x="26089" y="357651"/>
                  <a:pt x="48492" y="349826"/>
                  <a:pt x="60960" y="335280"/>
                </a:cubicBezTo>
                <a:cubicBezTo>
                  <a:pt x="68907" y="326009"/>
                  <a:pt x="75819" y="315722"/>
                  <a:pt x="81280" y="304800"/>
                </a:cubicBezTo>
                <a:cubicBezTo>
                  <a:pt x="86069" y="295221"/>
                  <a:pt x="85499" y="283231"/>
                  <a:pt x="91440" y="274320"/>
                </a:cubicBezTo>
                <a:cubicBezTo>
                  <a:pt x="106112" y="252312"/>
                  <a:pt x="126682" y="234752"/>
                  <a:pt x="142240" y="213360"/>
                </a:cubicBezTo>
                <a:cubicBezTo>
                  <a:pt x="153855" y="197389"/>
                  <a:pt x="162254" y="179306"/>
                  <a:pt x="172720" y="162560"/>
                </a:cubicBezTo>
                <a:cubicBezTo>
                  <a:pt x="179192" y="152205"/>
                  <a:pt x="184406" y="140714"/>
                  <a:pt x="193040" y="132080"/>
                </a:cubicBezTo>
                <a:cubicBezTo>
                  <a:pt x="201674" y="123446"/>
                  <a:pt x="214139" y="119577"/>
                  <a:pt x="223520" y="111760"/>
                </a:cubicBezTo>
                <a:cubicBezTo>
                  <a:pt x="257225" y="83673"/>
                  <a:pt x="246642" y="79879"/>
                  <a:pt x="284480" y="60960"/>
                </a:cubicBezTo>
                <a:cubicBezTo>
                  <a:pt x="300792" y="52804"/>
                  <a:pt x="318968" y="48796"/>
                  <a:pt x="335280" y="40640"/>
                </a:cubicBezTo>
                <a:cubicBezTo>
                  <a:pt x="346202" y="35179"/>
                  <a:pt x="354602" y="25279"/>
                  <a:pt x="365760" y="20320"/>
                </a:cubicBezTo>
                <a:cubicBezTo>
                  <a:pt x="385333" y="11621"/>
                  <a:pt x="426720" y="0"/>
                  <a:pt x="426720" y="0"/>
                </a:cubicBezTo>
                <a:cubicBezTo>
                  <a:pt x="586233" y="26586"/>
                  <a:pt x="387634" y="-9772"/>
                  <a:pt x="548640" y="30480"/>
                </a:cubicBezTo>
                <a:cubicBezTo>
                  <a:pt x="558206" y="32871"/>
                  <a:pt x="607834" y="44175"/>
                  <a:pt x="619760" y="50800"/>
                </a:cubicBezTo>
                <a:cubicBezTo>
                  <a:pt x="641108" y="62660"/>
                  <a:pt x="658877" y="80518"/>
                  <a:pt x="680720" y="91440"/>
                </a:cubicBezTo>
                <a:lnTo>
                  <a:pt x="701040" y="101600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7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46449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Sometimes I ask myself…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i="1" dirty="0" smtClean="0"/>
              <a:t>Have I had a successful mathematics career?</a:t>
            </a:r>
            <a:endParaRPr lang="en-GB" sz="4400" i="1" dirty="0"/>
          </a:p>
        </p:txBody>
      </p:sp>
    </p:spTree>
    <p:extLst>
      <p:ext uri="{BB962C8B-B14F-4D97-AF65-F5344CB8AC3E}">
        <p14:creationId xmlns:p14="http://schemas.microsoft.com/office/powerpoint/2010/main" val="3895861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is everyone so worried about women in mathematics?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The UK has a desperate need for highly numerate employees.  We can’t afford to discourage half the population from such careers.</a:t>
            </a:r>
          </a:p>
          <a:p>
            <a:r>
              <a:rPr lang="en-GB" dirty="0" smtClean="0"/>
              <a:t>Mathematics and industry both benefit from a diverse set of viewpoints and experiences.</a:t>
            </a:r>
          </a:p>
          <a:p>
            <a:r>
              <a:rPr lang="en-GB" dirty="0" smtClean="0"/>
              <a:t>The UK has lower participation rates by women in maths than other EU countries.</a:t>
            </a:r>
          </a:p>
          <a:p>
            <a:r>
              <a:rPr lang="en-GB" dirty="0" smtClean="0"/>
              <a:t>Despite the years since open discrimination was banned, women are still only 7.4% of mathematics professors are women—the numbers at highest levels in industry are not much different.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97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200" y="1628800"/>
            <a:ext cx="8562280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Some Research:</a:t>
            </a:r>
            <a:br>
              <a:rPr lang="en-GB" dirty="0" smtClean="0"/>
            </a:br>
            <a:r>
              <a:rPr lang="en-GB" sz="3600" i="1" dirty="0" smtClean="0"/>
              <a:t>The Impact of Implicit Bias</a:t>
            </a:r>
            <a:endParaRPr lang="en-GB" sz="3600" i="1" dirty="0"/>
          </a:p>
        </p:txBody>
      </p:sp>
      <p:pic>
        <p:nvPicPr>
          <p:cNvPr id="2050" name="Picture 2" descr="C:\Users\maeh\Desktop\genderbia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0" y="1736725"/>
            <a:ext cx="8382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57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200" y="1628800"/>
            <a:ext cx="8562280" cy="4968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Some Research:</a:t>
            </a:r>
            <a:br>
              <a:rPr lang="en-GB" dirty="0" smtClean="0"/>
            </a:br>
            <a:r>
              <a:rPr lang="en-GB" sz="3600" i="1" dirty="0" smtClean="0"/>
              <a:t>The Impact of Implicit Bias</a:t>
            </a:r>
            <a:endParaRPr lang="en-GB" sz="3600" i="1" dirty="0"/>
          </a:p>
        </p:txBody>
      </p:sp>
      <p:pic>
        <p:nvPicPr>
          <p:cNvPr id="5122" name="Picture 2" descr="C:\Users\maeh\Desktop\bias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12570"/>
            <a:ext cx="5632475" cy="27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eh\Desktop\bias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2" y="1772816"/>
            <a:ext cx="8283575" cy="18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5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772816"/>
            <a:ext cx="8856983" cy="2742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Some Research:</a:t>
            </a:r>
            <a:br>
              <a:rPr lang="en-GB" dirty="0" smtClean="0"/>
            </a:br>
            <a:r>
              <a:rPr lang="en-GB" sz="3600" i="1" dirty="0" smtClean="0"/>
              <a:t>The Impact of Implicit Bias</a:t>
            </a:r>
            <a:endParaRPr lang="en-GB" sz="3600" i="1" dirty="0"/>
          </a:p>
        </p:txBody>
      </p:sp>
      <p:pic>
        <p:nvPicPr>
          <p:cNvPr id="3074" name="Picture 2" descr="C:\Users\maeh\Desktop\genderbia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5" y="1844824"/>
            <a:ext cx="8748712" cy="25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484784"/>
            <a:ext cx="8928992" cy="4392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Some Research:</a:t>
            </a:r>
            <a:br>
              <a:rPr lang="en-GB" dirty="0" smtClean="0"/>
            </a:br>
            <a:r>
              <a:rPr lang="en-GB" sz="3600" i="1" dirty="0" smtClean="0"/>
              <a:t>The Impact of Implicit Bias</a:t>
            </a:r>
            <a:endParaRPr lang="en-GB" sz="3600" i="1" dirty="0"/>
          </a:p>
        </p:txBody>
      </p:sp>
      <p:pic>
        <p:nvPicPr>
          <p:cNvPr id="4098" name="Picture 2" descr="C:\Users\maeh\Desktop\genderbias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7416"/>
            <a:ext cx="8136904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eh\Desktop\genderbias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0" y="3456355"/>
            <a:ext cx="849599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1464" y="6165304"/>
            <a:ext cx="5508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Already when students are 5 years old!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WISE conclusions</a:t>
            </a:r>
            <a:endParaRPr lang="en-GB" dirty="0"/>
          </a:p>
        </p:txBody>
      </p:sp>
      <p:pic>
        <p:nvPicPr>
          <p:cNvPr id="1026" name="Picture 2" descr="C:\Users\maeh\Desktop\wiseco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49151"/>
            <a:ext cx="3312368" cy="465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eh\Desktop\wis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373563" cy="46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need to change POLICIES.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 need to change CULTURE.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This is EVERYONE’S problem.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8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LMS women in maths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8531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Policy:</a:t>
            </a:r>
          </a:p>
          <a:p>
            <a:r>
              <a:rPr lang="en-GB" dirty="0" smtClean="0"/>
              <a:t>Good Practice Scheme</a:t>
            </a:r>
          </a:p>
          <a:p>
            <a:r>
              <a:rPr lang="en-GB" dirty="0" smtClean="0"/>
              <a:t>Policies within LMS</a:t>
            </a:r>
          </a:p>
          <a:p>
            <a:r>
              <a:rPr lang="en-GB" dirty="0" smtClean="0"/>
              <a:t>Carer grants, Grace Chisholm Young fellowships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Culture:</a:t>
            </a:r>
          </a:p>
          <a:p>
            <a:r>
              <a:rPr lang="en-GB" dirty="0" smtClean="0"/>
              <a:t>Women and Girls in Maths events</a:t>
            </a:r>
          </a:p>
          <a:p>
            <a:r>
              <a:rPr lang="en-GB" dirty="0" smtClean="0"/>
              <a:t>Mary Cartwright Lecture</a:t>
            </a:r>
          </a:p>
          <a:p>
            <a:r>
              <a:rPr lang="en-GB" dirty="0" smtClean="0"/>
              <a:t>Anne </a:t>
            </a:r>
            <a:r>
              <a:rPr lang="en-GB" dirty="0" err="1" smtClean="0"/>
              <a:t>Bennet</a:t>
            </a:r>
            <a:r>
              <a:rPr lang="en-GB" dirty="0" smtClean="0"/>
              <a:t> Prizes</a:t>
            </a:r>
          </a:p>
          <a:p>
            <a:r>
              <a:rPr lang="en-GB" dirty="0" smtClean="0"/>
              <a:t>Success Stories project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747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eh\Desktop\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9070">
            <a:off x="162437" y="1721431"/>
            <a:ext cx="530507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1196752"/>
            <a:ext cx="2492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Thanks for </a:t>
            </a:r>
          </a:p>
          <a:p>
            <a:r>
              <a:rPr lang="en-GB" sz="3600" dirty="0"/>
              <a:t> </a:t>
            </a:r>
            <a:r>
              <a:rPr lang="en-GB" sz="3600" dirty="0" smtClean="0"/>
              <a:t>listening!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301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Junior Year Abroad:  Oxford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96" y="1628800"/>
            <a:ext cx="67310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4481886" y="3394100"/>
            <a:ext cx="880472" cy="225557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1560" y="5738711"/>
            <a:ext cx="7967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Karin Erdmann, my first woman mathematics lecturer</a:t>
            </a:r>
            <a:endParaRPr lang="en-GB" sz="2400" dirty="0"/>
          </a:p>
        </p:txBody>
      </p:sp>
      <p:sp>
        <p:nvSpPr>
          <p:cNvPr id="7" name="Frame 6"/>
          <p:cNvSpPr/>
          <p:nvPr/>
        </p:nvSpPr>
        <p:spPr>
          <a:xfrm>
            <a:off x="334876" y="5573500"/>
            <a:ext cx="8244408" cy="79208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56" y="2011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Graduate School:  </a:t>
            </a:r>
            <a:br>
              <a:rPr lang="en-GB" dirty="0" smtClean="0"/>
            </a:br>
            <a:r>
              <a:rPr lang="en-GB" sz="3600" i="1" dirty="0" smtClean="0"/>
              <a:t>the Spartan approach to grad students</a:t>
            </a:r>
            <a:endParaRPr lang="en-GB" sz="3600" i="1" dirty="0"/>
          </a:p>
        </p:txBody>
      </p:sp>
      <p:pic>
        <p:nvPicPr>
          <p:cNvPr id="4098" name="Picture 2" descr="C:\Users\maeh\Desktop\first year PhD 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97206"/>
            <a:ext cx="6604519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ltiply 2"/>
          <p:cNvSpPr/>
          <p:nvPr/>
        </p:nvSpPr>
        <p:spPr>
          <a:xfrm>
            <a:off x="5220072" y="3240891"/>
            <a:ext cx="576064" cy="7007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Multiply 4"/>
          <p:cNvSpPr/>
          <p:nvPr/>
        </p:nvSpPr>
        <p:spPr>
          <a:xfrm>
            <a:off x="1835696" y="2060848"/>
            <a:ext cx="576064" cy="7007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y 5"/>
          <p:cNvSpPr/>
          <p:nvPr/>
        </p:nvSpPr>
        <p:spPr>
          <a:xfrm>
            <a:off x="7020272" y="2060848"/>
            <a:ext cx="576064" cy="7007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y 6"/>
          <p:cNvSpPr/>
          <p:nvPr/>
        </p:nvSpPr>
        <p:spPr>
          <a:xfrm>
            <a:off x="6228184" y="2132856"/>
            <a:ext cx="576064" cy="7007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y 7"/>
          <p:cNvSpPr/>
          <p:nvPr/>
        </p:nvSpPr>
        <p:spPr>
          <a:xfrm>
            <a:off x="3707904" y="2555063"/>
            <a:ext cx="576064" cy="7007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ultiply 8"/>
          <p:cNvSpPr/>
          <p:nvPr/>
        </p:nvSpPr>
        <p:spPr>
          <a:xfrm>
            <a:off x="4388024" y="2375415"/>
            <a:ext cx="576064" cy="7007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Multiply 9"/>
          <p:cNvSpPr/>
          <p:nvPr/>
        </p:nvSpPr>
        <p:spPr>
          <a:xfrm>
            <a:off x="2915816" y="2436375"/>
            <a:ext cx="576064" cy="7007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Multiply 10"/>
          <p:cNvSpPr/>
          <p:nvPr/>
        </p:nvSpPr>
        <p:spPr>
          <a:xfrm>
            <a:off x="2051720" y="2483254"/>
            <a:ext cx="576064" cy="7007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Multiply 11"/>
          <p:cNvSpPr/>
          <p:nvPr/>
        </p:nvSpPr>
        <p:spPr>
          <a:xfrm>
            <a:off x="3419872" y="2905461"/>
            <a:ext cx="576064" cy="7007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2555776" y="2996952"/>
            <a:ext cx="576064" cy="729992"/>
          </a:xfrm>
          <a:custGeom>
            <a:avLst/>
            <a:gdLst>
              <a:gd name="connsiteX0" fmla="*/ 348781 w 743750"/>
              <a:gd name="connsiteY0" fmla="*/ 0 h 833306"/>
              <a:gd name="connsiteX1" fmla="*/ 714541 w 743750"/>
              <a:gd name="connsiteY1" fmla="*/ 162560 h 833306"/>
              <a:gd name="connsiteX2" fmla="*/ 684061 w 743750"/>
              <a:gd name="connsiteY2" fmla="*/ 548640 h 833306"/>
              <a:gd name="connsiteX3" fmla="*/ 389421 w 743750"/>
              <a:gd name="connsiteY3" fmla="*/ 833120 h 833306"/>
              <a:gd name="connsiteX4" fmla="*/ 13501 w 743750"/>
              <a:gd name="connsiteY4" fmla="*/ 508000 h 833306"/>
              <a:gd name="connsiteX5" fmla="*/ 115101 w 743750"/>
              <a:gd name="connsiteY5" fmla="*/ 193040 h 833306"/>
              <a:gd name="connsiteX6" fmla="*/ 419901 w 743750"/>
              <a:gd name="connsiteY6" fmla="*/ 30480 h 833306"/>
              <a:gd name="connsiteX7" fmla="*/ 389421 w 743750"/>
              <a:gd name="connsiteY7" fmla="*/ 50800 h 83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750" h="833306">
                <a:moveTo>
                  <a:pt x="348781" y="0"/>
                </a:moveTo>
                <a:cubicBezTo>
                  <a:pt x="503721" y="35560"/>
                  <a:pt x="658661" y="71120"/>
                  <a:pt x="714541" y="162560"/>
                </a:cubicBezTo>
                <a:cubicBezTo>
                  <a:pt x="770421" y="254000"/>
                  <a:pt x="738248" y="436880"/>
                  <a:pt x="684061" y="548640"/>
                </a:cubicBezTo>
                <a:cubicBezTo>
                  <a:pt x="629874" y="660400"/>
                  <a:pt x="501181" y="839893"/>
                  <a:pt x="389421" y="833120"/>
                </a:cubicBezTo>
                <a:cubicBezTo>
                  <a:pt x="277661" y="826347"/>
                  <a:pt x="59221" y="614680"/>
                  <a:pt x="13501" y="508000"/>
                </a:cubicBezTo>
                <a:cubicBezTo>
                  <a:pt x="-32219" y="401320"/>
                  <a:pt x="47368" y="272627"/>
                  <a:pt x="115101" y="193040"/>
                </a:cubicBezTo>
                <a:cubicBezTo>
                  <a:pt x="182834" y="113453"/>
                  <a:pt x="374181" y="54187"/>
                  <a:pt x="419901" y="30480"/>
                </a:cubicBezTo>
                <a:cubicBezTo>
                  <a:pt x="465621" y="6773"/>
                  <a:pt x="427521" y="28786"/>
                  <a:pt x="389421" y="5080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4417875" y="3276180"/>
            <a:ext cx="576064" cy="729992"/>
          </a:xfrm>
          <a:custGeom>
            <a:avLst/>
            <a:gdLst>
              <a:gd name="connsiteX0" fmla="*/ 348781 w 743750"/>
              <a:gd name="connsiteY0" fmla="*/ 0 h 833306"/>
              <a:gd name="connsiteX1" fmla="*/ 714541 w 743750"/>
              <a:gd name="connsiteY1" fmla="*/ 162560 h 833306"/>
              <a:gd name="connsiteX2" fmla="*/ 684061 w 743750"/>
              <a:gd name="connsiteY2" fmla="*/ 548640 h 833306"/>
              <a:gd name="connsiteX3" fmla="*/ 389421 w 743750"/>
              <a:gd name="connsiteY3" fmla="*/ 833120 h 833306"/>
              <a:gd name="connsiteX4" fmla="*/ 13501 w 743750"/>
              <a:gd name="connsiteY4" fmla="*/ 508000 h 833306"/>
              <a:gd name="connsiteX5" fmla="*/ 115101 w 743750"/>
              <a:gd name="connsiteY5" fmla="*/ 193040 h 833306"/>
              <a:gd name="connsiteX6" fmla="*/ 419901 w 743750"/>
              <a:gd name="connsiteY6" fmla="*/ 30480 h 833306"/>
              <a:gd name="connsiteX7" fmla="*/ 389421 w 743750"/>
              <a:gd name="connsiteY7" fmla="*/ 50800 h 83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750" h="833306">
                <a:moveTo>
                  <a:pt x="348781" y="0"/>
                </a:moveTo>
                <a:cubicBezTo>
                  <a:pt x="503721" y="35560"/>
                  <a:pt x="658661" y="71120"/>
                  <a:pt x="714541" y="162560"/>
                </a:cubicBezTo>
                <a:cubicBezTo>
                  <a:pt x="770421" y="254000"/>
                  <a:pt x="738248" y="436880"/>
                  <a:pt x="684061" y="548640"/>
                </a:cubicBezTo>
                <a:cubicBezTo>
                  <a:pt x="629874" y="660400"/>
                  <a:pt x="501181" y="839893"/>
                  <a:pt x="389421" y="833120"/>
                </a:cubicBezTo>
                <a:cubicBezTo>
                  <a:pt x="277661" y="826347"/>
                  <a:pt x="59221" y="614680"/>
                  <a:pt x="13501" y="508000"/>
                </a:cubicBezTo>
                <a:cubicBezTo>
                  <a:pt x="-32219" y="401320"/>
                  <a:pt x="47368" y="272627"/>
                  <a:pt x="115101" y="193040"/>
                </a:cubicBezTo>
                <a:cubicBezTo>
                  <a:pt x="182834" y="113453"/>
                  <a:pt x="374181" y="54187"/>
                  <a:pt x="419901" y="30480"/>
                </a:cubicBezTo>
                <a:cubicBezTo>
                  <a:pt x="465621" y="6773"/>
                  <a:pt x="427521" y="28786"/>
                  <a:pt x="389421" y="5080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5121238" y="2833653"/>
            <a:ext cx="576064" cy="729992"/>
          </a:xfrm>
          <a:custGeom>
            <a:avLst/>
            <a:gdLst>
              <a:gd name="connsiteX0" fmla="*/ 348781 w 743750"/>
              <a:gd name="connsiteY0" fmla="*/ 0 h 833306"/>
              <a:gd name="connsiteX1" fmla="*/ 714541 w 743750"/>
              <a:gd name="connsiteY1" fmla="*/ 162560 h 833306"/>
              <a:gd name="connsiteX2" fmla="*/ 684061 w 743750"/>
              <a:gd name="connsiteY2" fmla="*/ 548640 h 833306"/>
              <a:gd name="connsiteX3" fmla="*/ 389421 w 743750"/>
              <a:gd name="connsiteY3" fmla="*/ 833120 h 833306"/>
              <a:gd name="connsiteX4" fmla="*/ 13501 w 743750"/>
              <a:gd name="connsiteY4" fmla="*/ 508000 h 833306"/>
              <a:gd name="connsiteX5" fmla="*/ 115101 w 743750"/>
              <a:gd name="connsiteY5" fmla="*/ 193040 h 833306"/>
              <a:gd name="connsiteX6" fmla="*/ 419901 w 743750"/>
              <a:gd name="connsiteY6" fmla="*/ 30480 h 833306"/>
              <a:gd name="connsiteX7" fmla="*/ 389421 w 743750"/>
              <a:gd name="connsiteY7" fmla="*/ 50800 h 83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750" h="833306">
                <a:moveTo>
                  <a:pt x="348781" y="0"/>
                </a:moveTo>
                <a:cubicBezTo>
                  <a:pt x="503721" y="35560"/>
                  <a:pt x="658661" y="71120"/>
                  <a:pt x="714541" y="162560"/>
                </a:cubicBezTo>
                <a:cubicBezTo>
                  <a:pt x="770421" y="254000"/>
                  <a:pt x="738248" y="436880"/>
                  <a:pt x="684061" y="548640"/>
                </a:cubicBezTo>
                <a:cubicBezTo>
                  <a:pt x="629874" y="660400"/>
                  <a:pt x="501181" y="839893"/>
                  <a:pt x="389421" y="833120"/>
                </a:cubicBezTo>
                <a:cubicBezTo>
                  <a:pt x="277661" y="826347"/>
                  <a:pt x="59221" y="614680"/>
                  <a:pt x="13501" y="508000"/>
                </a:cubicBezTo>
                <a:cubicBezTo>
                  <a:pt x="-32219" y="401320"/>
                  <a:pt x="47368" y="272627"/>
                  <a:pt x="115101" y="193040"/>
                </a:cubicBezTo>
                <a:cubicBezTo>
                  <a:pt x="182834" y="113453"/>
                  <a:pt x="374181" y="54187"/>
                  <a:pt x="419901" y="30480"/>
                </a:cubicBezTo>
                <a:cubicBezTo>
                  <a:pt x="465621" y="6773"/>
                  <a:pt x="427521" y="28786"/>
                  <a:pt x="389421" y="5080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 17"/>
          <p:cNvSpPr/>
          <p:nvPr/>
        </p:nvSpPr>
        <p:spPr>
          <a:xfrm>
            <a:off x="6732240" y="2490187"/>
            <a:ext cx="576064" cy="729992"/>
          </a:xfrm>
          <a:custGeom>
            <a:avLst/>
            <a:gdLst>
              <a:gd name="connsiteX0" fmla="*/ 348781 w 743750"/>
              <a:gd name="connsiteY0" fmla="*/ 0 h 833306"/>
              <a:gd name="connsiteX1" fmla="*/ 714541 w 743750"/>
              <a:gd name="connsiteY1" fmla="*/ 162560 h 833306"/>
              <a:gd name="connsiteX2" fmla="*/ 684061 w 743750"/>
              <a:gd name="connsiteY2" fmla="*/ 548640 h 833306"/>
              <a:gd name="connsiteX3" fmla="*/ 389421 w 743750"/>
              <a:gd name="connsiteY3" fmla="*/ 833120 h 833306"/>
              <a:gd name="connsiteX4" fmla="*/ 13501 w 743750"/>
              <a:gd name="connsiteY4" fmla="*/ 508000 h 833306"/>
              <a:gd name="connsiteX5" fmla="*/ 115101 w 743750"/>
              <a:gd name="connsiteY5" fmla="*/ 193040 h 833306"/>
              <a:gd name="connsiteX6" fmla="*/ 419901 w 743750"/>
              <a:gd name="connsiteY6" fmla="*/ 30480 h 833306"/>
              <a:gd name="connsiteX7" fmla="*/ 389421 w 743750"/>
              <a:gd name="connsiteY7" fmla="*/ 50800 h 83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750" h="833306">
                <a:moveTo>
                  <a:pt x="348781" y="0"/>
                </a:moveTo>
                <a:cubicBezTo>
                  <a:pt x="503721" y="35560"/>
                  <a:pt x="658661" y="71120"/>
                  <a:pt x="714541" y="162560"/>
                </a:cubicBezTo>
                <a:cubicBezTo>
                  <a:pt x="770421" y="254000"/>
                  <a:pt x="738248" y="436880"/>
                  <a:pt x="684061" y="548640"/>
                </a:cubicBezTo>
                <a:cubicBezTo>
                  <a:pt x="629874" y="660400"/>
                  <a:pt x="501181" y="839893"/>
                  <a:pt x="389421" y="833120"/>
                </a:cubicBezTo>
                <a:cubicBezTo>
                  <a:pt x="277661" y="826347"/>
                  <a:pt x="59221" y="614680"/>
                  <a:pt x="13501" y="508000"/>
                </a:cubicBezTo>
                <a:cubicBezTo>
                  <a:pt x="-32219" y="401320"/>
                  <a:pt x="47368" y="272627"/>
                  <a:pt x="115101" y="193040"/>
                </a:cubicBezTo>
                <a:cubicBezTo>
                  <a:pt x="182834" y="113453"/>
                  <a:pt x="374181" y="54187"/>
                  <a:pt x="419901" y="30480"/>
                </a:cubicBezTo>
                <a:cubicBezTo>
                  <a:pt x="465621" y="6773"/>
                  <a:pt x="427521" y="28786"/>
                  <a:pt x="389421" y="5080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4858307" y="2175469"/>
            <a:ext cx="576064" cy="729992"/>
          </a:xfrm>
          <a:custGeom>
            <a:avLst/>
            <a:gdLst>
              <a:gd name="connsiteX0" fmla="*/ 348781 w 743750"/>
              <a:gd name="connsiteY0" fmla="*/ 0 h 833306"/>
              <a:gd name="connsiteX1" fmla="*/ 714541 w 743750"/>
              <a:gd name="connsiteY1" fmla="*/ 162560 h 833306"/>
              <a:gd name="connsiteX2" fmla="*/ 684061 w 743750"/>
              <a:gd name="connsiteY2" fmla="*/ 548640 h 833306"/>
              <a:gd name="connsiteX3" fmla="*/ 389421 w 743750"/>
              <a:gd name="connsiteY3" fmla="*/ 833120 h 833306"/>
              <a:gd name="connsiteX4" fmla="*/ 13501 w 743750"/>
              <a:gd name="connsiteY4" fmla="*/ 508000 h 833306"/>
              <a:gd name="connsiteX5" fmla="*/ 115101 w 743750"/>
              <a:gd name="connsiteY5" fmla="*/ 193040 h 833306"/>
              <a:gd name="connsiteX6" fmla="*/ 419901 w 743750"/>
              <a:gd name="connsiteY6" fmla="*/ 30480 h 833306"/>
              <a:gd name="connsiteX7" fmla="*/ 389421 w 743750"/>
              <a:gd name="connsiteY7" fmla="*/ 50800 h 83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750" h="833306">
                <a:moveTo>
                  <a:pt x="348781" y="0"/>
                </a:moveTo>
                <a:cubicBezTo>
                  <a:pt x="503721" y="35560"/>
                  <a:pt x="658661" y="71120"/>
                  <a:pt x="714541" y="162560"/>
                </a:cubicBezTo>
                <a:cubicBezTo>
                  <a:pt x="770421" y="254000"/>
                  <a:pt x="738248" y="436880"/>
                  <a:pt x="684061" y="548640"/>
                </a:cubicBezTo>
                <a:cubicBezTo>
                  <a:pt x="629874" y="660400"/>
                  <a:pt x="501181" y="839893"/>
                  <a:pt x="389421" y="833120"/>
                </a:cubicBezTo>
                <a:cubicBezTo>
                  <a:pt x="277661" y="826347"/>
                  <a:pt x="59221" y="614680"/>
                  <a:pt x="13501" y="508000"/>
                </a:cubicBezTo>
                <a:cubicBezTo>
                  <a:pt x="-32219" y="401320"/>
                  <a:pt x="47368" y="272627"/>
                  <a:pt x="115101" y="193040"/>
                </a:cubicBezTo>
                <a:cubicBezTo>
                  <a:pt x="182834" y="113453"/>
                  <a:pt x="374181" y="54187"/>
                  <a:pt x="419901" y="30480"/>
                </a:cubicBezTo>
                <a:cubicBezTo>
                  <a:pt x="465621" y="6773"/>
                  <a:pt x="427521" y="28786"/>
                  <a:pt x="389421" y="5080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5508104" y="2266960"/>
            <a:ext cx="576064" cy="729992"/>
          </a:xfrm>
          <a:custGeom>
            <a:avLst/>
            <a:gdLst>
              <a:gd name="connsiteX0" fmla="*/ 348781 w 743750"/>
              <a:gd name="connsiteY0" fmla="*/ 0 h 833306"/>
              <a:gd name="connsiteX1" fmla="*/ 714541 w 743750"/>
              <a:gd name="connsiteY1" fmla="*/ 162560 h 833306"/>
              <a:gd name="connsiteX2" fmla="*/ 684061 w 743750"/>
              <a:gd name="connsiteY2" fmla="*/ 548640 h 833306"/>
              <a:gd name="connsiteX3" fmla="*/ 389421 w 743750"/>
              <a:gd name="connsiteY3" fmla="*/ 833120 h 833306"/>
              <a:gd name="connsiteX4" fmla="*/ 13501 w 743750"/>
              <a:gd name="connsiteY4" fmla="*/ 508000 h 833306"/>
              <a:gd name="connsiteX5" fmla="*/ 115101 w 743750"/>
              <a:gd name="connsiteY5" fmla="*/ 193040 h 833306"/>
              <a:gd name="connsiteX6" fmla="*/ 419901 w 743750"/>
              <a:gd name="connsiteY6" fmla="*/ 30480 h 833306"/>
              <a:gd name="connsiteX7" fmla="*/ 389421 w 743750"/>
              <a:gd name="connsiteY7" fmla="*/ 50800 h 83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750" h="833306">
                <a:moveTo>
                  <a:pt x="348781" y="0"/>
                </a:moveTo>
                <a:cubicBezTo>
                  <a:pt x="503721" y="35560"/>
                  <a:pt x="658661" y="71120"/>
                  <a:pt x="714541" y="162560"/>
                </a:cubicBezTo>
                <a:cubicBezTo>
                  <a:pt x="770421" y="254000"/>
                  <a:pt x="738248" y="436880"/>
                  <a:pt x="684061" y="548640"/>
                </a:cubicBezTo>
                <a:cubicBezTo>
                  <a:pt x="629874" y="660400"/>
                  <a:pt x="501181" y="839893"/>
                  <a:pt x="389421" y="833120"/>
                </a:cubicBezTo>
                <a:cubicBezTo>
                  <a:pt x="277661" y="826347"/>
                  <a:pt x="59221" y="614680"/>
                  <a:pt x="13501" y="508000"/>
                </a:cubicBezTo>
                <a:cubicBezTo>
                  <a:pt x="-32219" y="401320"/>
                  <a:pt x="47368" y="272627"/>
                  <a:pt x="115101" y="193040"/>
                </a:cubicBezTo>
                <a:cubicBezTo>
                  <a:pt x="182834" y="113453"/>
                  <a:pt x="374181" y="54187"/>
                  <a:pt x="419901" y="30480"/>
                </a:cubicBezTo>
                <a:cubicBezTo>
                  <a:pt x="465621" y="6773"/>
                  <a:pt x="427521" y="28786"/>
                  <a:pt x="389421" y="5080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5940152" y="2468657"/>
            <a:ext cx="576064" cy="729992"/>
          </a:xfrm>
          <a:custGeom>
            <a:avLst/>
            <a:gdLst>
              <a:gd name="connsiteX0" fmla="*/ 348781 w 743750"/>
              <a:gd name="connsiteY0" fmla="*/ 0 h 833306"/>
              <a:gd name="connsiteX1" fmla="*/ 714541 w 743750"/>
              <a:gd name="connsiteY1" fmla="*/ 162560 h 833306"/>
              <a:gd name="connsiteX2" fmla="*/ 684061 w 743750"/>
              <a:gd name="connsiteY2" fmla="*/ 548640 h 833306"/>
              <a:gd name="connsiteX3" fmla="*/ 389421 w 743750"/>
              <a:gd name="connsiteY3" fmla="*/ 833120 h 833306"/>
              <a:gd name="connsiteX4" fmla="*/ 13501 w 743750"/>
              <a:gd name="connsiteY4" fmla="*/ 508000 h 833306"/>
              <a:gd name="connsiteX5" fmla="*/ 115101 w 743750"/>
              <a:gd name="connsiteY5" fmla="*/ 193040 h 833306"/>
              <a:gd name="connsiteX6" fmla="*/ 419901 w 743750"/>
              <a:gd name="connsiteY6" fmla="*/ 30480 h 833306"/>
              <a:gd name="connsiteX7" fmla="*/ 389421 w 743750"/>
              <a:gd name="connsiteY7" fmla="*/ 50800 h 83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750" h="833306">
                <a:moveTo>
                  <a:pt x="348781" y="0"/>
                </a:moveTo>
                <a:cubicBezTo>
                  <a:pt x="503721" y="35560"/>
                  <a:pt x="658661" y="71120"/>
                  <a:pt x="714541" y="162560"/>
                </a:cubicBezTo>
                <a:cubicBezTo>
                  <a:pt x="770421" y="254000"/>
                  <a:pt x="738248" y="436880"/>
                  <a:pt x="684061" y="548640"/>
                </a:cubicBezTo>
                <a:cubicBezTo>
                  <a:pt x="629874" y="660400"/>
                  <a:pt x="501181" y="839893"/>
                  <a:pt x="389421" y="833120"/>
                </a:cubicBezTo>
                <a:cubicBezTo>
                  <a:pt x="277661" y="826347"/>
                  <a:pt x="59221" y="614680"/>
                  <a:pt x="13501" y="508000"/>
                </a:cubicBezTo>
                <a:cubicBezTo>
                  <a:pt x="-32219" y="401320"/>
                  <a:pt x="47368" y="272627"/>
                  <a:pt x="115101" y="193040"/>
                </a:cubicBezTo>
                <a:cubicBezTo>
                  <a:pt x="182834" y="113453"/>
                  <a:pt x="374181" y="54187"/>
                  <a:pt x="419901" y="30480"/>
                </a:cubicBezTo>
                <a:cubicBezTo>
                  <a:pt x="465621" y="6773"/>
                  <a:pt x="427521" y="28786"/>
                  <a:pt x="389421" y="5080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2510355" y="2190067"/>
            <a:ext cx="576064" cy="729992"/>
          </a:xfrm>
          <a:custGeom>
            <a:avLst/>
            <a:gdLst>
              <a:gd name="connsiteX0" fmla="*/ 348781 w 743750"/>
              <a:gd name="connsiteY0" fmla="*/ 0 h 833306"/>
              <a:gd name="connsiteX1" fmla="*/ 714541 w 743750"/>
              <a:gd name="connsiteY1" fmla="*/ 162560 h 833306"/>
              <a:gd name="connsiteX2" fmla="*/ 684061 w 743750"/>
              <a:gd name="connsiteY2" fmla="*/ 548640 h 833306"/>
              <a:gd name="connsiteX3" fmla="*/ 389421 w 743750"/>
              <a:gd name="connsiteY3" fmla="*/ 833120 h 833306"/>
              <a:gd name="connsiteX4" fmla="*/ 13501 w 743750"/>
              <a:gd name="connsiteY4" fmla="*/ 508000 h 833306"/>
              <a:gd name="connsiteX5" fmla="*/ 115101 w 743750"/>
              <a:gd name="connsiteY5" fmla="*/ 193040 h 833306"/>
              <a:gd name="connsiteX6" fmla="*/ 419901 w 743750"/>
              <a:gd name="connsiteY6" fmla="*/ 30480 h 833306"/>
              <a:gd name="connsiteX7" fmla="*/ 389421 w 743750"/>
              <a:gd name="connsiteY7" fmla="*/ 50800 h 83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750" h="833306">
                <a:moveTo>
                  <a:pt x="348781" y="0"/>
                </a:moveTo>
                <a:cubicBezTo>
                  <a:pt x="503721" y="35560"/>
                  <a:pt x="658661" y="71120"/>
                  <a:pt x="714541" y="162560"/>
                </a:cubicBezTo>
                <a:cubicBezTo>
                  <a:pt x="770421" y="254000"/>
                  <a:pt x="738248" y="436880"/>
                  <a:pt x="684061" y="548640"/>
                </a:cubicBezTo>
                <a:cubicBezTo>
                  <a:pt x="629874" y="660400"/>
                  <a:pt x="501181" y="839893"/>
                  <a:pt x="389421" y="833120"/>
                </a:cubicBezTo>
                <a:cubicBezTo>
                  <a:pt x="277661" y="826347"/>
                  <a:pt x="59221" y="614680"/>
                  <a:pt x="13501" y="508000"/>
                </a:cubicBezTo>
                <a:cubicBezTo>
                  <a:pt x="-32219" y="401320"/>
                  <a:pt x="47368" y="272627"/>
                  <a:pt x="115101" y="193040"/>
                </a:cubicBezTo>
                <a:cubicBezTo>
                  <a:pt x="182834" y="113453"/>
                  <a:pt x="374181" y="54187"/>
                  <a:pt x="419901" y="30480"/>
                </a:cubicBezTo>
                <a:cubicBezTo>
                  <a:pt x="465621" y="6773"/>
                  <a:pt x="427521" y="28786"/>
                  <a:pt x="389421" y="5080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82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Women in Maths Activities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17" y="1700808"/>
            <a:ext cx="67373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5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Mental Health:  </a:t>
            </a:r>
            <a:br>
              <a:rPr lang="en-GB" dirty="0" smtClean="0"/>
            </a:br>
            <a:r>
              <a:rPr lang="en-GB" dirty="0" smtClean="0"/>
              <a:t>Generalized Anxiety Disorder</a:t>
            </a:r>
            <a:endParaRPr lang="en-GB" dirty="0"/>
          </a:p>
        </p:txBody>
      </p:sp>
      <p:pic>
        <p:nvPicPr>
          <p:cNvPr id="11266" name="Picture 2" descr="C:\Users\maeh\Desktop\anxie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283576" cy="45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Career in Teaching?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720">
            <a:off x="2856227" y="1412823"/>
            <a:ext cx="34925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32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Working at a Liberal Arts College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7" y="1268760"/>
            <a:ext cx="810895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8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Collaborations:  Stanford</a:t>
            </a:r>
            <a:endParaRPr lang="en-GB" dirty="0"/>
          </a:p>
        </p:txBody>
      </p:sp>
      <p:pic>
        <p:nvPicPr>
          <p:cNvPr id="10242" name="Picture 2" descr="C:\Users\maeh\Desktop\Muralphot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74079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3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250</TotalTime>
  <Words>749</Words>
  <Application>Microsoft Office PowerPoint</Application>
  <PresentationFormat>On-screen Show (4:3)</PresentationFormat>
  <Paragraphs>125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Theme</vt:lpstr>
      <vt:lpstr>It Doesn’t Take A Genius: the life and times of a mathematician</vt:lpstr>
      <vt:lpstr>Starting University:  Pre Med</vt:lpstr>
      <vt:lpstr>Junior Year Abroad:  Oxford</vt:lpstr>
      <vt:lpstr>Graduate School:   the Spartan approach to grad students</vt:lpstr>
      <vt:lpstr>First Women in Maths Activities</vt:lpstr>
      <vt:lpstr>Mental Health:   Generalized Anxiety Disorder</vt:lpstr>
      <vt:lpstr>A Career in Teaching?</vt:lpstr>
      <vt:lpstr>Working at a Liberal Arts College</vt:lpstr>
      <vt:lpstr>New Collaborations:  Stanford</vt:lpstr>
      <vt:lpstr>THE paper  (that got me a research job at Loughborough)</vt:lpstr>
      <vt:lpstr>Adoption:   the bureaucratic nightmare 2008-2010</vt:lpstr>
      <vt:lpstr>…and more recently</vt:lpstr>
      <vt:lpstr>Starting a New Direction: Statistics</vt:lpstr>
      <vt:lpstr>Characterising Materials: Q:  How do composition and structure influence materials properties?</vt:lpstr>
      <vt:lpstr>Creating materials:  How can we compare materials created in different ways?</vt:lpstr>
      <vt:lpstr>Materials Image data: Challenges</vt:lpstr>
      <vt:lpstr>How do we do statistics on images?</vt:lpstr>
      <vt:lpstr>Challenges in parametric statistics of materials images</vt:lpstr>
      <vt:lpstr>The third (and often largest!)  part of the job:  Admin and Service</vt:lpstr>
      <vt:lpstr>PowerPoint Presentation</vt:lpstr>
      <vt:lpstr>Why is everyone so worried about women in mathematics?</vt:lpstr>
      <vt:lpstr>Some Research: The Impact of Implicit Bias</vt:lpstr>
      <vt:lpstr>Some Research: The Impact of Implicit Bias</vt:lpstr>
      <vt:lpstr>Some Research: The Impact of Implicit Bias</vt:lpstr>
      <vt:lpstr>Some Research: The Impact of Implicit Bias</vt:lpstr>
      <vt:lpstr>Some WISE conclusions</vt:lpstr>
      <vt:lpstr>PowerPoint Presentation</vt:lpstr>
      <vt:lpstr>LMS women in maths activities</vt:lpstr>
      <vt:lpstr>PowerPoint Presentation</vt:lpstr>
    </vt:vector>
  </TitlesOfParts>
  <Company>Loughborough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Eugenie Hunsicker</dc:creator>
  <cp:lastModifiedBy>Eugenie Hunsicker</cp:lastModifiedBy>
  <cp:revision>53</cp:revision>
  <dcterms:created xsi:type="dcterms:W3CDTF">2017-03-07T19:10:50Z</dcterms:created>
  <dcterms:modified xsi:type="dcterms:W3CDTF">2017-06-24T07:44:59Z</dcterms:modified>
</cp:coreProperties>
</file>